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83" r:id="rId5"/>
  </p:sldMasterIdLst>
  <p:notesMasterIdLst>
    <p:notesMasterId r:id="rId27"/>
  </p:notesMasterIdLst>
  <p:sldIdLst>
    <p:sldId id="304" r:id="rId6"/>
    <p:sldId id="373" r:id="rId7"/>
    <p:sldId id="377" r:id="rId8"/>
    <p:sldId id="307" r:id="rId9"/>
    <p:sldId id="306" r:id="rId10"/>
    <p:sldId id="378" r:id="rId11"/>
    <p:sldId id="308" r:id="rId12"/>
    <p:sldId id="364" r:id="rId13"/>
    <p:sldId id="263" r:id="rId14"/>
    <p:sldId id="266" r:id="rId15"/>
    <p:sldId id="267" r:id="rId16"/>
    <p:sldId id="278" r:id="rId17"/>
    <p:sldId id="350" r:id="rId18"/>
    <p:sldId id="268" r:id="rId19"/>
    <p:sldId id="269" r:id="rId20"/>
    <p:sldId id="270" r:id="rId21"/>
    <p:sldId id="286" r:id="rId22"/>
    <p:sldId id="279" r:id="rId23"/>
    <p:sldId id="361" r:id="rId24"/>
    <p:sldId id="324" r:id="rId25"/>
    <p:sldId id="374"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6" autoAdjust="0"/>
    <p:restoredTop sz="92901" autoAdjust="0"/>
  </p:normalViewPr>
  <p:slideViewPr>
    <p:cSldViewPr>
      <p:cViewPr varScale="1">
        <p:scale>
          <a:sx n="104" d="100"/>
          <a:sy n="104" d="100"/>
        </p:scale>
        <p:origin x="1664" y="19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4DAC8C-F922-46F7-B470-3F077CCE1DE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B4137B7-B50C-43DA-A15F-FC4C0A4E0196}">
      <dgm:prSet/>
      <dgm:spPr/>
      <dgm:t>
        <a:bodyPr/>
        <a:lstStyle/>
        <a:p>
          <a:r>
            <a:rPr lang="nl-NL" dirty="0"/>
            <a:t>Je begrijpt welke onderdelen worden </a:t>
          </a:r>
          <a:r>
            <a:rPr lang="nl-NL" dirty="0" err="1"/>
            <a:t>meegnomen</a:t>
          </a:r>
          <a:r>
            <a:rPr lang="nl-NL" dirty="0"/>
            <a:t> bij het bepalen energiebehoefte</a:t>
          </a:r>
          <a:endParaRPr lang="en-US" dirty="0"/>
        </a:p>
      </dgm:t>
    </dgm:pt>
    <dgm:pt modelId="{DF083B1D-B47C-4E57-BF85-1E5B39F79A07}" type="parTrans" cxnId="{F43BAD62-C9E8-48F8-A068-1466FE8ED84E}">
      <dgm:prSet/>
      <dgm:spPr/>
      <dgm:t>
        <a:bodyPr/>
        <a:lstStyle/>
        <a:p>
          <a:endParaRPr lang="en-US"/>
        </a:p>
      </dgm:t>
    </dgm:pt>
    <dgm:pt modelId="{9BB45130-5693-4E82-AE05-8FEB67FFB1C2}" type="sibTrans" cxnId="{F43BAD62-C9E8-48F8-A068-1466FE8ED84E}">
      <dgm:prSet/>
      <dgm:spPr/>
      <dgm:t>
        <a:bodyPr/>
        <a:lstStyle/>
        <a:p>
          <a:endParaRPr lang="en-US"/>
        </a:p>
      </dgm:t>
    </dgm:pt>
    <dgm:pt modelId="{849458E8-B7E3-4916-BA48-6C2263E3879D}">
      <dgm:prSet/>
      <dgm:spPr/>
      <dgm:t>
        <a:bodyPr/>
        <a:lstStyle/>
        <a:p>
          <a:r>
            <a:rPr lang="nl-NL" dirty="0"/>
            <a:t>Je kunt de macronutriënten onderscheiden en fysiologische functie </a:t>
          </a:r>
          <a:endParaRPr lang="en-US" dirty="0"/>
        </a:p>
      </dgm:t>
    </dgm:pt>
    <dgm:pt modelId="{75CBD77B-A71F-4203-A973-03918E87D478}" type="parTrans" cxnId="{BDC1D952-E166-4148-91EB-7650A3E83844}">
      <dgm:prSet/>
      <dgm:spPr/>
      <dgm:t>
        <a:bodyPr/>
        <a:lstStyle/>
        <a:p>
          <a:endParaRPr lang="en-US"/>
        </a:p>
      </dgm:t>
    </dgm:pt>
    <dgm:pt modelId="{D91AA74E-9BBD-4039-BDAE-00A1EE9E792A}" type="sibTrans" cxnId="{BDC1D952-E166-4148-91EB-7650A3E83844}">
      <dgm:prSet/>
      <dgm:spPr/>
      <dgm:t>
        <a:bodyPr/>
        <a:lstStyle/>
        <a:p>
          <a:endParaRPr lang="en-US"/>
        </a:p>
      </dgm:t>
    </dgm:pt>
    <dgm:pt modelId="{DFB4D882-90A9-4946-9ED7-357DFF49C64B}">
      <dgm:prSet/>
      <dgm:spPr/>
      <dgm:t>
        <a:bodyPr/>
        <a:lstStyle/>
        <a:p>
          <a:r>
            <a:rPr lang="en-US" dirty="0"/>
            <a:t>Je </a:t>
          </a:r>
          <a:r>
            <a:rPr lang="en-US" dirty="0" err="1"/>
            <a:t>kent</a:t>
          </a:r>
          <a:r>
            <a:rPr lang="en-US" dirty="0"/>
            <a:t> de </a:t>
          </a:r>
          <a:r>
            <a:rPr lang="en-US" dirty="0" err="1"/>
            <a:t>verschillende</a:t>
          </a:r>
          <a:r>
            <a:rPr lang="en-US" dirty="0"/>
            <a:t> MET-</a:t>
          </a:r>
          <a:r>
            <a:rPr lang="en-US" dirty="0" err="1"/>
            <a:t>waarden</a:t>
          </a:r>
          <a:r>
            <a:rPr lang="en-US" dirty="0"/>
            <a:t> </a:t>
          </a:r>
          <a:r>
            <a:rPr lang="en-US" dirty="0" err="1"/>
            <a:t>bij</a:t>
          </a:r>
          <a:r>
            <a:rPr lang="en-US" dirty="0"/>
            <a:t> de </a:t>
          </a:r>
          <a:r>
            <a:rPr lang="en-US" dirty="0" err="1"/>
            <a:t>vormen</a:t>
          </a:r>
          <a:r>
            <a:rPr lang="en-US" dirty="0"/>
            <a:t> van </a:t>
          </a:r>
          <a:r>
            <a:rPr lang="en-US" dirty="0" err="1"/>
            <a:t>inspanning</a:t>
          </a:r>
          <a:endParaRPr lang="en-US" dirty="0"/>
        </a:p>
      </dgm:t>
    </dgm:pt>
    <dgm:pt modelId="{33E88BBA-934D-41C4-AD0A-CBF56DD798ED}" type="parTrans" cxnId="{8B96A1F8-1710-4507-99DE-9D984590AED3}">
      <dgm:prSet/>
      <dgm:spPr/>
      <dgm:t>
        <a:bodyPr/>
        <a:lstStyle/>
        <a:p>
          <a:endParaRPr lang="en-US"/>
        </a:p>
      </dgm:t>
    </dgm:pt>
    <dgm:pt modelId="{B65EB0C1-A8AB-470A-A79E-7F17A6ADF71E}" type="sibTrans" cxnId="{8B96A1F8-1710-4507-99DE-9D984590AED3}">
      <dgm:prSet/>
      <dgm:spPr/>
      <dgm:t>
        <a:bodyPr/>
        <a:lstStyle/>
        <a:p>
          <a:endParaRPr lang="en-US"/>
        </a:p>
      </dgm:t>
    </dgm:pt>
    <dgm:pt modelId="{C99704A0-20C2-4A83-97CD-A2F9AC5BBAE5}">
      <dgm:prSet/>
      <dgm:spPr/>
      <dgm:t>
        <a:bodyPr/>
        <a:lstStyle/>
        <a:p>
          <a:r>
            <a:rPr lang="nl-NL" dirty="0"/>
            <a:t>Kan je uitleggen wat beweegrichtlijnen inhouden. </a:t>
          </a:r>
          <a:endParaRPr lang="en-US" dirty="0"/>
        </a:p>
      </dgm:t>
    </dgm:pt>
    <dgm:pt modelId="{CDD34F62-B5AE-4015-8A5D-C53B63301A58}" type="parTrans" cxnId="{8A292ED3-9974-478C-B1C0-9C7476FD601B}">
      <dgm:prSet/>
      <dgm:spPr/>
      <dgm:t>
        <a:bodyPr/>
        <a:lstStyle/>
        <a:p>
          <a:endParaRPr lang="en-US"/>
        </a:p>
      </dgm:t>
    </dgm:pt>
    <dgm:pt modelId="{2B27B72E-F190-409D-A0D2-D8344B4F7CFA}" type="sibTrans" cxnId="{8A292ED3-9974-478C-B1C0-9C7476FD601B}">
      <dgm:prSet/>
      <dgm:spPr/>
      <dgm:t>
        <a:bodyPr/>
        <a:lstStyle/>
        <a:p>
          <a:endParaRPr lang="en-US"/>
        </a:p>
      </dgm:t>
    </dgm:pt>
    <dgm:pt modelId="{66429D36-1CC7-0C44-A89C-ADD71DE022ED}" type="pres">
      <dgm:prSet presAssocID="{F04DAC8C-F922-46F7-B470-3F077CCE1DEC}" presName="diagram" presStyleCnt="0">
        <dgm:presLayoutVars>
          <dgm:dir/>
          <dgm:resizeHandles val="exact"/>
        </dgm:presLayoutVars>
      </dgm:prSet>
      <dgm:spPr/>
    </dgm:pt>
    <dgm:pt modelId="{9394B150-8CE2-3145-9C2D-F29183994B4B}" type="pres">
      <dgm:prSet presAssocID="{1B4137B7-B50C-43DA-A15F-FC4C0A4E0196}" presName="node" presStyleLbl="node1" presStyleIdx="0" presStyleCnt="4">
        <dgm:presLayoutVars>
          <dgm:bulletEnabled val="1"/>
        </dgm:presLayoutVars>
      </dgm:prSet>
      <dgm:spPr/>
    </dgm:pt>
    <dgm:pt modelId="{DD958E60-0D49-EB4A-A2A6-3B6EC27CB4D7}" type="pres">
      <dgm:prSet presAssocID="{9BB45130-5693-4E82-AE05-8FEB67FFB1C2}" presName="sibTrans" presStyleCnt="0"/>
      <dgm:spPr/>
    </dgm:pt>
    <dgm:pt modelId="{CE52C123-7066-2140-9D99-3BF3F260191D}" type="pres">
      <dgm:prSet presAssocID="{849458E8-B7E3-4916-BA48-6C2263E3879D}" presName="node" presStyleLbl="node1" presStyleIdx="1" presStyleCnt="4" custLinFactNeighborX="-5005" custLinFactNeighborY="1101">
        <dgm:presLayoutVars>
          <dgm:bulletEnabled val="1"/>
        </dgm:presLayoutVars>
      </dgm:prSet>
      <dgm:spPr/>
    </dgm:pt>
    <dgm:pt modelId="{1C0B7FB9-AA76-A24C-A8A9-EC012C5399C7}" type="pres">
      <dgm:prSet presAssocID="{D91AA74E-9BBD-4039-BDAE-00A1EE9E792A}" presName="sibTrans" presStyleCnt="0"/>
      <dgm:spPr/>
    </dgm:pt>
    <dgm:pt modelId="{11AE3AFC-A6C5-1241-AC5B-090CACF09F2F}" type="pres">
      <dgm:prSet presAssocID="{C99704A0-20C2-4A83-97CD-A2F9AC5BBAE5}" presName="node" presStyleLbl="node1" presStyleIdx="2" presStyleCnt="4">
        <dgm:presLayoutVars>
          <dgm:bulletEnabled val="1"/>
        </dgm:presLayoutVars>
      </dgm:prSet>
      <dgm:spPr/>
    </dgm:pt>
    <dgm:pt modelId="{255B95A0-09D2-3F49-8DCE-7E7AD3458736}" type="pres">
      <dgm:prSet presAssocID="{2B27B72E-F190-409D-A0D2-D8344B4F7CFA}" presName="sibTrans" presStyleCnt="0"/>
      <dgm:spPr/>
    </dgm:pt>
    <dgm:pt modelId="{2458A2A1-2F7C-6749-9CB4-521CF9EADF94}" type="pres">
      <dgm:prSet presAssocID="{DFB4D882-90A9-4946-9ED7-357DFF49C64B}" presName="node" presStyleLbl="node1" presStyleIdx="3" presStyleCnt="4">
        <dgm:presLayoutVars>
          <dgm:bulletEnabled val="1"/>
        </dgm:presLayoutVars>
      </dgm:prSet>
      <dgm:spPr/>
    </dgm:pt>
  </dgm:ptLst>
  <dgm:cxnLst>
    <dgm:cxn modelId="{14DE342B-7FEF-8642-908C-7558875581C8}" type="presOf" srcId="{849458E8-B7E3-4916-BA48-6C2263E3879D}" destId="{CE52C123-7066-2140-9D99-3BF3F260191D}" srcOrd="0" destOrd="0" presId="urn:microsoft.com/office/officeart/2005/8/layout/default"/>
    <dgm:cxn modelId="{BDC1D952-E166-4148-91EB-7650A3E83844}" srcId="{F04DAC8C-F922-46F7-B470-3F077CCE1DEC}" destId="{849458E8-B7E3-4916-BA48-6C2263E3879D}" srcOrd="1" destOrd="0" parTransId="{75CBD77B-A71F-4203-A973-03918E87D478}" sibTransId="{D91AA74E-9BBD-4039-BDAE-00A1EE9E792A}"/>
    <dgm:cxn modelId="{F43BAD62-C9E8-48F8-A068-1466FE8ED84E}" srcId="{F04DAC8C-F922-46F7-B470-3F077CCE1DEC}" destId="{1B4137B7-B50C-43DA-A15F-FC4C0A4E0196}" srcOrd="0" destOrd="0" parTransId="{DF083B1D-B47C-4E57-BF85-1E5B39F79A07}" sibTransId="{9BB45130-5693-4E82-AE05-8FEB67FFB1C2}"/>
    <dgm:cxn modelId="{710A8D79-C1F7-2443-817C-3AF9AB5E3611}" type="presOf" srcId="{C99704A0-20C2-4A83-97CD-A2F9AC5BBAE5}" destId="{11AE3AFC-A6C5-1241-AC5B-090CACF09F2F}" srcOrd="0" destOrd="0" presId="urn:microsoft.com/office/officeart/2005/8/layout/default"/>
    <dgm:cxn modelId="{5A8A1BB1-17D6-384F-88DD-19572DDF3CEC}" type="presOf" srcId="{F04DAC8C-F922-46F7-B470-3F077CCE1DEC}" destId="{66429D36-1CC7-0C44-A89C-ADD71DE022ED}" srcOrd="0" destOrd="0" presId="urn:microsoft.com/office/officeart/2005/8/layout/default"/>
    <dgm:cxn modelId="{798E17B2-256A-5A46-AC81-EFAF027C0B84}" type="presOf" srcId="{1B4137B7-B50C-43DA-A15F-FC4C0A4E0196}" destId="{9394B150-8CE2-3145-9C2D-F29183994B4B}" srcOrd="0" destOrd="0" presId="urn:microsoft.com/office/officeart/2005/8/layout/default"/>
    <dgm:cxn modelId="{45F9BDCD-0908-4C45-B1E3-81962CBCC8A3}" type="presOf" srcId="{DFB4D882-90A9-4946-9ED7-357DFF49C64B}" destId="{2458A2A1-2F7C-6749-9CB4-521CF9EADF94}" srcOrd="0" destOrd="0" presId="urn:microsoft.com/office/officeart/2005/8/layout/default"/>
    <dgm:cxn modelId="{8A292ED3-9974-478C-B1C0-9C7476FD601B}" srcId="{F04DAC8C-F922-46F7-B470-3F077CCE1DEC}" destId="{C99704A0-20C2-4A83-97CD-A2F9AC5BBAE5}" srcOrd="2" destOrd="0" parTransId="{CDD34F62-B5AE-4015-8A5D-C53B63301A58}" sibTransId="{2B27B72E-F190-409D-A0D2-D8344B4F7CFA}"/>
    <dgm:cxn modelId="{8B96A1F8-1710-4507-99DE-9D984590AED3}" srcId="{F04DAC8C-F922-46F7-B470-3F077CCE1DEC}" destId="{DFB4D882-90A9-4946-9ED7-357DFF49C64B}" srcOrd="3" destOrd="0" parTransId="{33E88BBA-934D-41C4-AD0A-CBF56DD798ED}" sibTransId="{B65EB0C1-A8AB-470A-A79E-7F17A6ADF71E}"/>
    <dgm:cxn modelId="{68341BF9-E3AF-114D-9F4E-2FAC222A1397}" type="presParOf" srcId="{66429D36-1CC7-0C44-A89C-ADD71DE022ED}" destId="{9394B150-8CE2-3145-9C2D-F29183994B4B}" srcOrd="0" destOrd="0" presId="urn:microsoft.com/office/officeart/2005/8/layout/default"/>
    <dgm:cxn modelId="{B1D7D7B1-EB79-6341-874D-124173C4ED84}" type="presParOf" srcId="{66429D36-1CC7-0C44-A89C-ADD71DE022ED}" destId="{DD958E60-0D49-EB4A-A2A6-3B6EC27CB4D7}" srcOrd="1" destOrd="0" presId="urn:microsoft.com/office/officeart/2005/8/layout/default"/>
    <dgm:cxn modelId="{44BFA735-1506-8145-9D13-0E75F3B954FE}" type="presParOf" srcId="{66429D36-1CC7-0C44-A89C-ADD71DE022ED}" destId="{CE52C123-7066-2140-9D99-3BF3F260191D}" srcOrd="2" destOrd="0" presId="urn:microsoft.com/office/officeart/2005/8/layout/default"/>
    <dgm:cxn modelId="{57D6741C-12FC-7045-9BFE-E3357B532E29}" type="presParOf" srcId="{66429D36-1CC7-0C44-A89C-ADD71DE022ED}" destId="{1C0B7FB9-AA76-A24C-A8A9-EC012C5399C7}" srcOrd="3" destOrd="0" presId="urn:microsoft.com/office/officeart/2005/8/layout/default"/>
    <dgm:cxn modelId="{CDB1F9BF-A233-1A4D-AC84-85B9EEF44475}" type="presParOf" srcId="{66429D36-1CC7-0C44-A89C-ADD71DE022ED}" destId="{11AE3AFC-A6C5-1241-AC5B-090CACF09F2F}" srcOrd="4" destOrd="0" presId="urn:microsoft.com/office/officeart/2005/8/layout/default"/>
    <dgm:cxn modelId="{0B222A34-8276-184B-9E4F-FCA943F7FEF1}" type="presParOf" srcId="{66429D36-1CC7-0C44-A89C-ADD71DE022ED}" destId="{255B95A0-09D2-3F49-8DCE-7E7AD3458736}" srcOrd="5" destOrd="0" presId="urn:microsoft.com/office/officeart/2005/8/layout/default"/>
    <dgm:cxn modelId="{13F87482-702C-D14B-9B0A-6A5A08A12EA9}" type="presParOf" srcId="{66429D36-1CC7-0C44-A89C-ADD71DE022ED}" destId="{2458A2A1-2F7C-6749-9CB4-521CF9EADF9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4B150-8CE2-3145-9C2D-F29183994B4B}">
      <dsp:nvSpPr>
        <dsp:cNvPr id="0" name=""/>
        <dsp:cNvSpPr/>
      </dsp:nvSpPr>
      <dsp:spPr>
        <a:xfrm>
          <a:off x="596" y="1430995"/>
          <a:ext cx="2325719" cy="13954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Je begrijpt welke onderdelen worden </a:t>
          </a:r>
          <a:r>
            <a:rPr lang="nl-NL" sz="1800" kern="1200" dirty="0" err="1"/>
            <a:t>meegnomen</a:t>
          </a:r>
          <a:r>
            <a:rPr lang="nl-NL" sz="1800" kern="1200" dirty="0"/>
            <a:t> bij het bepalen energiebehoefte</a:t>
          </a:r>
          <a:endParaRPr lang="en-US" sz="1800" kern="1200" dirty="0"/>
        </a:p>
      </dsp:txBody>
      <dsp:txXfrm>
        <a:off x="596" y="1430995"/>
        <a:ext cx="2325719" cy="1395431"/>
      </dsp:txXfrm>
    </dsp:sp>
    <dsp:sp modelId="{CE52C123-7066-2140-9D99-3BF3F260191D}">
      <dsp:nvSpPr>
        <dsp:cNvPr id="0" name=""/>
        <dsp:cNvSpPr/>
      </dsp:nvSpPr>
      <dsp:spPr>
        <a:xfrm>
          <a:off x="2442485" y="1446359"/>
          <a:ext cx="2325719" cy="1395431"/>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Je kunt de macronutriënten onderscheiden en fysiologische functie </a:t>
          </a:r>
          <a:endParaRPr lang="en-US" sz="1800" kern="1200" dirty="0"/>
        </a:p>
      </dsp:txBody>
      <dsp:txXfrm>
        <a:off x="2442485" y="1446359"/>
        <a:ext cx="2325719" cy="1395431"/>
      </dsp:txXfrm>
    </dsp:sp>
    <dsp:sp modelId="{11AE3AFC-A6C5-1241-AC5B-090CACF09F2F}">
      <dsp:nvSpPr>
        <dsp:cNvPr id="0" name=""/>
        <dsp:cNvSpPr/>
      </dsp:nvSpPr>
      <dsp:spPr>
        <a:xfrm>
          <a:off x="596" y="3058998"/>
          <a:ext cx="2325719" cy="1395431"/>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Kan je uitleggen wat beweegrichtlijnen inhouden. </a:t>
          </a:r>
          <a:endParaRPr lang="en-US" sz="1800" kern="1200" dirty="0"/>
        </a:p>
      </dsp:txBody>
      <dsp:txXfrm>
        <a:off x="596" y="3058998"/>
        <a:ext cx="2325719" cy="1395431"/>
      </dsp:txXfrm>
    </dsp:sp>
    <dsp:sp modelId="{2458A2A1-2F7C-6749-9CB4-521CF9EADF94}">
      <dsp:nvSpPr>
        <dsp:cNvPr id="0" name=""/>
        <dsp:cNvSpPr/>
      </dsp:nvSpPr>
      <dsp:spPr>
        <a:xfrm>
          <a:off x="2558887" y="3058998"/>
          <a:ext cx="2325719" cy="139543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Je </a:t>
          </a:r>
          <a:r>
            <a:rPr lang="en-US" sz="1800" kern="1200" dirty="0" err="1"/>
            <a:t>kent</a:t>
          </a:r>
          <a:r>
            <a:rPr lang="en-US" sz="1800" kern="1200" dirty="0"/>
            <a:t> de </a:t>
          </a:r>
          <a:r>
            <a:rPr lang="en-US" sz="1800" kern="1200" dirty="0" err="1"/>
            <a:t>verschillende</a:t>
          </a:r>
          <a:r>
            <a:rPr lang="en-US" sz="1800" kern="1200" dirty="0"/>
            <a:t> MET-</a:t>
          </a:r>
          <a:r>
            <a:rPr lang="en-US" sz="1800" kern="1200" dirty="0" err="1"/>
            <a:t>waarden</a:t>
          </a:r>
          <a:r>
            <a:rPr lang="en-US" sz="1800" kern="1200" dirty="0"/>
            <a:t> </a:t>
          </a:r>
          <a:r>
            <a:rPr lang="en-US" sz="1800" kern="1200" dirty="0" err="1"/>
            <a:t>bij</a:t>
          </a:r>
          <a:r>
            <a:rPr lang="en-US" sz="1800" kern="1200" dirty="0"/>
            <a:t> de </a:t>
          </a:r>
          <a:r>
            <a:rPr lang="en-US" sz="1800" kern="1200" dirty="0" err="1"/>
            <a:t>vormen</a:t>
          </a:r>
          <a:r>
            <a:rPr lang="en-US" sz="1800" kern="1200" dirty="0"/>
            <a:t> van </a:t>
          </a:r>
          <a:r>
            <a:rPr lang="en-US" sz="1800" kern="1200" dirty="0" err="1"/>
            <a:t>inspanning</a:t>
          </a:r>
          <a:endParaRPr lang="en-US" sz="1800" kern="1200" dirty="0"/>
        </a:p>
      </dsp:txBody>
      <dsp:txXfrm>
        <a:off x="2558887" y="3058998"/>
        <a:ext cx="2325719" cy="139543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EDB85-33FC-4A69-9DFD-136F81759AA9}" type="datetimeFigureOut">
              <a:rPr lang="nl-NL" smtClean="0"/>
              <a:t>13-01-21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2F546-1CA4-44C8-AEED-2ACB78C014E5}" type="slidenum">
              <a:rPr lang="nl-NL" smtClean="0"/>
              <a:t>‹nr.›</a:t>
            </a:fld>
            <a:endParaRPr lang="nl-NL"/>
          </a:p>
        </p:txBody>
      </p:sp>
    </p:spTree>
    <p:extLst>
      <p:ext uri="{BB962C8B-B14F-4D97-AF65-F5344CB8AC3E}">
        <p14:creationId xmlns:p14="http://schemas.microsoft.com/office/powerpoint/2010/main" val="176725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9B2F546-1CA4-44C8-AEED-2ACB78C014E5}" type="slidenum">
              <a:rPr lang="nl-NL" smtClean="0"/>
              <a:t>4</a:t>
            </a:fld>
            <a:endParaRPr lang="nl-NL"/>
          </a:p>
        </p:txBody>
      </p:sp>
    </p:spTree>
    <p:extLst>
      <p:ext uri="{BB962C8B-B14F-4D97-AF65-F5344CB8AC3E}">
        <p14:creationId xmlns:p14="http://schemas.microsoft.com/office/powerpoint/2010/main" val="363851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E120BA-BA3E-3844-A57E-D1CF5496625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781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Verschil zakje suiker in een glas water en bijvoorbeeld  havermout in een glas water.</a:t>
            </a:r>
          </a:p>
          <a:p>
            <a:r>
              <a:rPr lang="nl-NL" dirty="0"/>
              <a:t>Dat is hetzelfde wat er in je lichaam gebeurt.</a:t>
            </a:r>
          </a:p>
          <a:p>
            <a:r>
              <a:rPr lang="nl-NL" dirty="0"/>
              <a:t>Uitleg volgende plaatje suikerspiegel</a:t>
            </a:r>
          </a:p>
        </p:txBody>
      </p:sp>
      <p:sp>
        <p:nvSpPr>
          <p:cNvPr id="4" name="Tijdelijke aanduiding voor dianummer 3"/>
          <p:cNvSpPr>
            <a:spLocks noGrp="1"/>
          </p:cNvSpPr>
          <p:nvPr>
            <p:ph type="sldNum" sz="quarter" idx="5"/>
          </p:nvPr>
        </p:nvSpPr>
        <p:spPr/>
        <p:txBody>
          <a:bodyPr/>
          <a:lstStyle/>
          <a:p>
            <a:fld id="{753E7C2F-52BD-DF45-BD4B-943437DEF82D}" type="slidenum">
              <a:rPr lang="nl-NL" smtClean="0"/>
              <a:t>13</a:t>
            </a:fld>
            <a:endParaRPr lang="nl-NL"/>
          </a:p>
        </p:txBody>
      </p:sp>
    </p:spTree>
    <p:extLst>
      <p:ext uri="{BB962C8B-B14F-4D97-AF65-F5344CB8AC3E}">
        <p14:creationId xmlns:p14="http://schemas.microsoft.com/office/powerpoint/2010/main" val="6401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BB8C451-1076-AD40-B949-51FF5B40C095}" type="slidenum">
              <a:rPr lang="nl-NL" smtClean="0"/>
              <a:t>17</a:t>
            </a:fld>
            <a:endParaRPr lang="nl-NL"/>
          </a:p>
        </p:txBody>
      </p:sp>
    </p:spTree>
    <p:extLst>
      <p:ext uri="{BB962C8B-B14F-4D97-AF65-F5344CB8AC3E}">
        <p14:creationId xmlns:p14="http://schemas.microsoft.com/office/powerpoint/2010/main" val="143705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Beweegrichtlijnen 2017 advies van de gezondheidsraad. Verlaagt het risico op chronische ziekten als diabetes, kanker en hart- en vaatziekten en depressieve symptomen en bij </a:t>
            </a:r>
            <a:r>
              <a:rPr lang="nl-NL" dirty="0" err="1"/>
              <a:t>oudereren</a:t>
            </a:r>
            <a:r>
              <a:rPr lang="nl-NL" dirty="0"/>
              <a:t> botbreuken.</a:t>
            </a:r>
          </a:p>
        </p:txBody>
      </p:sp>
      <p:sp>
        <p:nvSpPr>
          <p:cNvPr id="4" name="Tijdelijke aanduiding voor dianummer 3"/>
          <p:cNvSpPr>
            <a:spLocks noGrp="1"/>
          </p:cNvSpPr>
          <p:nvPr>
            <p:ph type="sldNum" sz="quarter" idx="5"/>
          </p:nvPr>
        </p:nvSpPr>
        <p:spPr/>
        <p:txBody>
          <a:bodyPr/>
          <a:lstStyle/>
          <a:p>
            <a:fld id="{753E7C2F-52BD-DF45-BD4B-943437DEF82D}" type="slidenum">
              <a:rPr lang="nl-NL" smtClean="0"/>
              <a:t>19</a:t>
            </a:fld>
            <a:endParaRPr lang="nl-NL"/>
          </a:p>
        </p:txBody>
      </p:sp>
    </p:spTree>
    <p:extLst>
      <p:ext uri="{BB962C8B-B14F-4D97-AF65-F5344CB8AC3E}">
        <p14:creationId xmlns:p14="http://schemas.microsoft.com/office/powerpoint/2010/main" val="1212833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392B0-E28D-BC43-B026-9C9FEF30B798}"/>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50E725A9-7B71-B34D-A22F-0A56717D60A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016AF32-EDF0-9D4C-9A0B-CD8082E5B6F5}"/>
              </a:ext>
            </a:extLst>
          </p:cNvPr>
          <p:cNvSpPr>
            <a:spLocks noGrp="1"/>
          </p:cNvSpPr>
          <p:nvPr>
            <p:ph type="dt" sz="half" idx="10"/>
          </p:nvPr>
        </p:nvSpPr>
        <p:spPr/>
        <p:txBody>
          <a:bodyPr/>
          <a:lstStyle/>
          <a:p>
            <a:fld id="{6976860D-70B9-4387-B7D1-1CB2A52799CB}" type="datetimeFigureOut">
              <a:rPr lang="nl-NL" smtClean="0"/>
              <a:t>13-01-21</a:t>
            </a:fld>
            <a:endParaRPr lang="nl-NL"/>
          </a:p>
        </p:txBody>
      </p:sp>
      <p:sp>
        <p:nvSpPr>
          <p:cNvPr id="5" name="Tijdelijke aanduiding voor voettekst 4">
            <a:extLst>
              <a:ext uri="{FF2B5EF4-FFF2-40B4-BE49-F238E27FC236}">
                <a16:creationId xmlns:a16="http://schemas.microsoft.com/office/drawing/2014/main" id="{17FC2F05-1F0E-524A-AE83-7333E3E92D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7A992C-40EC-2640-8BA6-44A43E0EFDE2}"/>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147913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68DF3-E992-C644-BB19-6D4FDCFC91E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6F04A27-F54C-3C41-A526-81981D66E57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27A4DC-BE24-254C-BA3E-854E3AC7C22A}"/>
              </a:ext>
            </a:extLst>
          </p:cNvPr>
          <p:cNvSpPr>
            <a:spLocks noGrp="1"/>
          </p:cNvSpPr>
          <p:nvPr>
            <p:ph type="dt" sz="half" idx="10"/>
          </p:nvPr>
        </p:nvSpPr>
        <p:spPr/>
        <p:txBody>
          <a:bodyPr/>
          <a:lstStyle/>
          <a:p>
            <a:fld id="{6976860D-70B9-4387-B7D1-1CB2A52799CB}" type="datetimeFigureOut">
              <a:rPr lang="nl-NL" smtClean="0"/>
              <a:t>13-01-21</a:t>
            </a:fld>
            <a:endParaRPr lang="nl-NL"/>
          </a:p>
        </p:txBody>
      </p:sp>
      <p:sp>
        <p:nvSpPr>
          <p:cNvPr id="5" name="Tijdelijke aanduiding voor voettekst 4">
            <a:extLst>
              <a:ext uri="{FF2B5EF4-FFF2-40B4-BE49-F238E27FC236}">
                <a16:creationId xmlns:a16="http://schemas.microsoft.com/office/drawing/2014/main" id="{897A1D1C-04C5-9142-99BC-ED8127A69C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CCE64D-B96D-3C4B-AEB3-AB1B6CE8B009}"/>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90953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CDBAC07-95D8-1C4E-BFB2-E3387C651194}"/>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469C662-86F3-024C-8660-CDF5E45B5576}"/>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C0C620-09FB-1B4E-9054-6AC89E79EC02}"/>
              </a:ext>
            </a:extLst>
          </p:cNvPr>
          <p:cNvSpPr>
            <a:spLocks noGrp="1"/>
          </p:cNvSpPr>
          <p:nvPr>
            <p:ph type="dt" sz="half" idx="10"/>
          </p:nvPr>
        </p:nvSpPr>
        <p:spPr/>
        <p:txBody>
          <a:bodyPr/>
          <a:lstStyle/>
          <a:p>
            <a:fld id="{6976860D-70B9-4387-B7D1-1CB2A52799CB}" type="datetimeFigureOut">
              <a:rPr lang="nl-NL" smtClean="0"/>
              <a:t>13-01-21</a:t>
            </a:fld>
            <a:endParaRPr lang="nl-NL"/>
          </a:p>
        </p:txBody>
      </p:sp>
      <p:sp>
        <p:nvSpPr>
          <p:cNvPr id="5" name="Tijdelijke aanduiding voor voettekst 4">
            <a:extLst>
              <a:ext uri="{FF2B5EF4-FFF2-40B4-BE49-F238E27FC236}">
                <a16:creationId xmlns:a16="http://schemas.microsoft.com/office/drawing/2014/main" id="{B9D6B9A5-F142-6243-A057-20A184803E5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6F97C0-FEF1-D044-BD06-96DD9F7CEA6B}"/>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718968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B1599C-0ECC-A649-86F7-151E70CE86AA}"/>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A54C298B-613A-0946-BBBE-DF043C8010B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23A8147-07B5-B346-9410-A88B66C51C2D}"/>
              </a:ext>
            </a:extLst>
          </p:cNvPr>
          <p:cNvSpPr>
            <a:spLocks noGrp="1"/>
          </p:cNvSpPr>
          <p:nvPr>
            <p:ph type="dt" sz="half" idx="10"/>
          </p:nvPr>
        </p:nvSpPr>
        <p:spPr/>
        <p:txBody>
          <a:bodyPr/>
          <a:lstStyle/>
          <a:p>
            <a:fld id="{D20A9B69-1A1A-A14E-97D7-0C86E92654C6}" type="datetimeFigureOut">
              <a:rPr lang="nl-NL" smtClean="0"/>
              <a:t>13-01-21</a:t>
            </a:fld>
            <a:endParaRPr lang="nl-NL"/>
          </a:p>
        </p:txBody>
      </p:sp>
      <p:sp>
        <p:nvSpPr>
          <p:cNvPr id="5" name="Tijdelijke aanduiding voor voettekst 4">
            <a:extLst>
              <a:ext uri="{FF2B5EF4-FFF2-40B4-BE49-F238E27FC236}">
                <a16:creationId xmlns:a16="http://schemas.microsoft.com/office/drawing/2014/main" id="{32053535-A2EF-1B4C-B9F0-1FB5DB3B25D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54BE1C2-EEAC-E34E-9BC8-754950E7807E}"/>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3938790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47C80-AE3F-7548-8419-5B1CE881BC5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6E5E1B1-9E68-3641-9263-C7C2BB2EA82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A2F6415-F12E-B04C-BBE2-676E6BF76514}"/>
              </a:ext>
            </a:extLst>
          </p:cNvPr>
          <p:cNvSpPr>
            <a:spLocks noGrp="1"/>
          </p:cNvSpPr>
          <p:nvPr>
            <p:ph type="dt" sz="half" idx="10"/>
          </p:nvPr>
        </p:nvSpPr>
        <p:spPr/>
        <p:txBody>
          <a:bodyPr/>
          <a:lstStyle/>
          <a:p>
            <a:fld id="{D20A9B69-1A1A-A14E-97D7-0C86E92654C6}" type="datetimeFigureOut">
              <a:rPr lang="nl-NL" smtClean="0"/>
              <a:t>13-01-21</a:t>
            </a:fld>
            <a:endParaRPr lang="nl-NL"/>
          </a:p>
        </p:txBody>
      </p:sp>
      <p:sp>
        <p:nvSpPr>
          <p:cNvPr id="5" name="Tijdelijke aanduiding voor voettekst 4">
            <a:extLst>
              <a:ext uri="{FF2B5EF4-FFF2-40B4-BE49-F238E27FC236}">
                <a16:creationId xmlns:a16="http://schemas.microsoft.com/office/drawing/2014/main" id="{9FC750EB-E22D-9B40-A214-E68EE20D9F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ADFA5F-7E2F-1D48-9E68-1A95B66E6478}"/>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4249010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FD225-943A-AE42-B2BF-6675F6DB9CEA}"/>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D824F247-08B8-0847-B66D-4D25733DBF3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4BB004F-15FA-C84A-A050-1FBF73FC5A97}"/>
              </a:ext>
            </a:extLst>
          </p:cNvPr>
          <p:cNvSpPr>
            <a:spLocks noGrp="1"/>
          </p:cNvSpPr>
          <p:nvPr>
            <p:ph type="dt" sz="half" idx="10"/>
          </p:nvPr>
        </p:nvSpPr>
        <p:spPr/>
        <p:txBody>
          <a:bodyPr/>
          <a:lstStyle/>
          <a:p>
            <a:fld id="{D20A9B69-1A1A-A14E-97D7-0C86E92654C6}" type="datetimeFigureOut">
              <a:rPr lang="nl-NL" smtClean="0"/>
              <a:t>13-01-21</a:t>
            </a:fld>
            <a:endParaRPr lang="nl-NL"/>
          </a:p>
        </p:txBody>
      </p:sp>
      <p:sp>
        <p:nvSpPr>
          <p:cNvPr id="5" name="Tijdelijke aanduiding voor voettekst 4">
            <a:extLst>
              <a:ext uri="{FF2B5EF4-FFF2-40B4-BE49-F238E27FC236}">
                <a16:creationId xmlns:a16="http://schemas.microsoft.com/office/drawing/2014/main" id="{DD4AF8B1-9055-324B-9C0F-08D6530DAC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735710-EA90-5C41-A380-A8DB3A528BA9}"/>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599733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6A36D-93A8-9F47-9DCD-D4B421C3398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C3DBAB3-27D4-9F4F-9D24-630551E9DC1C}"/>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A736C04-E84A-064C-82A9-9F451A0C9C74}"/>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AE27BF2-56DB-2642-9356-976089C5C2F4}"/>
              </a:ext>
            </a:extLst>
          </p:cNvPr>
          <p:cNvSpPr>
            <a:spLocks noGrp="1"/>
          </p:cNvSpPr>
          <p:nvPr>
            <p:ph type="dt" sz="half" idx="10"/>
          </p:nvPr>
        </p:nvSpPr>
        <p:spPr/>
        <p:txBody>
          <a:bodyPr/>
          <a:lstStyle/>
          <a:p>
            <a:fld id="{D20A9B69-1A1A-A14E-97D7-0C86E92654C6}" type="datetimeFigureOut">
              <a:rPr lang="nl-NL" smtClean="0"/>
              <a:t>13-01-21</a:t>
            </a:fld>
            <a:endParaRPr lang="nl-NL"/>
          </a:p>
        </p:txBody>
      </p:sp>
      <p:sp>
        <p:nvSpPr>
          <p:cNvPr id="6" name="Tijdelijke aanduiding voor voettekst 5">
            <a:extLst>
              <a:ext uri="{FF2B5EF4-FFF2-40B4-BE49-F238E27FC236}">
                <a16:creationId xmlns:a16="http://schemas.microsoft.com/office/drawing/2014/main" id="{971788B5-E69D-484F-AE19-EC7B8A6E2D1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57BF19E-E447-F74F-91EE-7DD7839FF877}"/>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58175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6F150-1AF6-D845-A2F9-7ED7A43F9425}"/>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BD28DD7-DCD1-044E-BE4B-89C825220F6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4B8ECEA-0B0F-194B-BB81-869E8FB9A723}"/>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6192C39-186E-CB48-B456-8E3B3659BF1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E9083EB-C7B2-3347-B830-5789E4358C27}"/>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9AE9CEE-F53B-A549-B84C-9352FE145B9A}"/>
              </a:ext>
            </a:extLst>
          </p:cNvPr>
          <p:cNvSpPr>
            <a:spLocks noGrp="1"/>
          </p:cNvSpPr>
          <p:nvPr>
            <p:ph type="dt" sz="half" idx="10"/>
          </p:nvPr>
        </p:nvSpPr>
        <p:spPr/>
        <p:txBody>
          <a:bodyPr/>
          <a:lstStyle/>
          <a:p>
            <a:fld id="{D20A9B69-1A1A-A14E-97D7-0C86E92654C6}" type="datetimeFigureOut">
              <a:rPr lang="nl-NL" smtClean="0"/>
              <a:t>13-01-21</a:t>
            </a:fld>
            <a:endParaRPr lang="nl-NL"/>
          </a:p>
        </p:txBody>
      </p:sp>
      <p:sp>
        <p:nvSpPr>
          <p:cNvPr id="8" name="Tijdelijke aanduiding voor voettekst 7">
            <a:extLst>
              <a:ext uri="{FF2B5EF4-FFF2-40B4-BE49-F238E27FC236}">
                <a16:creationId xmlns:a16="http://schemas.microsoft.com/office/drawing/2014/main" id="{08FD4963-DD5C-C249-ACD6-D5C53BC5100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3E4F6D8-1955-FF43-BFD3-394A66C9D607}"/>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4087780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FE2DBF-646B-FE4D-B242-EB3B4BA4F0C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F266B1B-FFCD-7040-A97E-0C0F726AF7AB}"/>
              </a:ext>
            </a:extLst>
          </p:cNvPr>
          <p:cNvSpPr>
            <a:spLocks noGrp="1"/>
          </p:cNvSpPr>
          <p:nvPr>
            <p:ph type="dt" sz="half" idx="10"/>
          </p:nvPr>
        </p:nvSpPr>
        <p:spPr/>
        <p:txBody>
          <a:bodyPr/>
          <a:lstStyle/>
          <a:p>
            <a:fld id="{D20A9B69-1A1A-A14E-97D7-0C86E92654C6}" type="datetimeFigureOut">
              <a:rPr lang="nl-NL" smtClean="0"/>
              <a:t>13-01-21</a:t>
            </a:fld>
            <a:endParaRPr lang="nl-NL"/>
          </a:p>
        </p:txBody>
      </p:sp>
      <p:sp>
        <p:nvSpPr>
          <p:cNvPr id="4" name="Tijdelijke aanduiding voor voettekst 3">
            <a:extLst>
              <a:ext uri="{FF2B5EF4-FFF2-40B4-BE49-F238E27FC236}">
                <a16:creationId xmlns:a16="http://schemas.microsoft.com/office/drawing/2014/main" id="{EA7C8460-1E9B-C84E-8F4F-0C8D0CFFE59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6A9EC2E-A25D-804C-BAFE-99C26B8C8D9A}"/>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562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B39A3E9-3F32-F148-BD7E-E10C50535E18}"/>
              </a:ext>
            </a:extLst>
          </p:cNvPr>
          <p:cNvSpPr>
            <a:spLocks noGrp="1"/>
          </p:cNvSpPr>
          <p:nvPr>
            <p:ph type="dt" sz="half" idx="10"/>
          </p:nvPr>
        </p:nvSpPr>
        <p:spPr/>
        <p:txBody>
          <a:bodyPr/>
          <a:lstStyle/>
          <a:p>
            <a:fld id="{D20A9B69-1A1A-A14E-97D7-0C86E92654C6}" type="datetimeFigureOut">
              <a:rPr lang="nl-NL" smtClean="0"/>
              <a:t>13-01-21</a:t>
            </a:fld>
            <a:endParaRPr lang="nl-NL"/>
          </a:p>
        </p:txBody>
      </p:sp>
      <p:sp>
        <p:nvSpPr>
          <p:cNvPr id="3" name="Tijdelijke aanduiding voor voettekst 2">
            <a:extLst>
              <a:ext uri="{FF2B5EF4-FFF2-40B4-BE49-F238E27FC236}">
                <a16:creationId xmlns:a16="http://schemas.microsoft.com/office/drawing/2014/main" id="{4EF1E2F3-32C5-974B-8F66-C871F60360C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77AF08C-CAFB-AC4F-A8AF-000F90A72C91}"/>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79397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73BD3-24DD-824E-A9D7-346F7CBCCF2E}"/>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59812BF1-C967-2E4F-94C4-2A7E8A2FDD9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C2D94CE-9C85-7042-93FD-41DF66712F9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38123ED-E84B-6E44-BBE2-419EB60E451C}"/>
              </a:ext>
            </a:extLst>
          </p:cNvPr>
          <p:cNvSpPr>
            <a:spLocks noGrp="1"/>
          </p:cNvSpPr>
          <p:nvPr>
            <p:ph type="dt" sz="half" idx="10"/>
          </p:nvPr>
        </p:nvSpPr>
        <p:spPr/>
        <p:txBody>
          <a:bodyPr/>
          <a:lstStyle/>
          <a:p>
            <a:fld id="{D20A9B69-1A1A-A14E-97D7-0C86E92654C6}" type="datetimeFigureOut">
              <a:rPr lang="nl-NL" smtClean="0"/>
              <a:t>13-01-21</a:t>
            </a:fld>
            <a:endParaRPr lang="nl-NL"/>
          </a:p>
        </p:txBody>
      </p:sp>
      <p:sp>
        <p:nvSpPr>
          <p:cNvPr id="6" name="Tijdelijke aanduiding voor voettekst 5">
            <a:extLst>
              <a:ext uri="{FF2B5EF4-FFF2-40B4-BE49-F238E27FC236}">
                <a16:creationId xmlns:a16="http://schemas.microsoft.com/office/drawing/2014/main" id="{4047D52D-7ED0-014E-B6D0-25E312FB1A4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CFF07C-A737-5B4E-B32E-8C018B2B89FB}"/>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365648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7F93E-CDA9-9344-A57B-45EC423A26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B484EF4-5FE8-F043-B94B-9C82E6035F6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6AC0D5-220B-D346-A38A-0A78BD384073}"/>
              </a:ext>
            </a:extLst>
          </p:cNvPr>
          <p:cNvSpPr>
            <a:spLocks noGrp="1"/>
          </p:cNvSpPr>
          <p:nvPr>
            <p:ph type="dt" sz="half" idx="10"/>
          </p:nvPr>
        </p:nvSpPr>
        <p:spPr/>
        <p:txBody>
          <a:bodyPr/>
          <a:lstStyle/>
          <a:p>
            <a:fld id="{6976860D-70B9-4387-B7D1-1CB2A52799CB}" type="datetimeFigureOut">
              <a:rPr lang="nl-NL" smtClean="0"/>
              <a:t>13-01-21</a:t>
            </a:fld>
            <a:endParaRPr lang="nl-NL"/>
          </a:p>
        </p:txBody>
      </p:sp>
      <p:sp>
        <p:nvSpPr>
          <p:cNvPr id="5" name="Tijdelijke aanduiding voor voettekst 4">
            <a:extLst>
              <a:ext uri="{FF2B5EF4-FFF2-40B4-BE49-F238E27FC236}">
                <a16:creationId xmlns:a16="http://schemas.microsoft.com/office/drawing/2014/main" id="{C692D67A-6C0B-7342-84A4-7675B888C5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3208A7-3586-3441-9BCA-49283D14820C}"/>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942778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16FF1-F504-F44D-B5C0-C87CC550E07A}"/>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1A6B5DA8-7A2E-F74B-B1FB-435BB925A5D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C980D403-A0F6-7349-9587-3BB30ED0584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9508EE2-6852-0248-B5B0-B39D2B057A93}"/>
              </a:ext>
            </a:extLst>
          </p:cNvPr>
          <p:cNvSpPr>
            <a:spLocks noGrp="1"/>
          </p:cNvSpPr>
          <p:nvPr>
            <p:ph type="dt" sz="half" idx="10"/>
          </p:nvPr>
        </p:nvSpPr>
        <p:spPr/>
        <p:txBody>
          <a:bodyPr/>
          <a:lstStyle/>
          <a:p>
            <a:fld id="{D20A9B69-1A1A-A14E-97D7-0C86E92654C6}" type="datetimeFigureOut">
              <a:rPr lang="nl-NL" smtClean="0"/>
              <a:t>13-01-21</a:t>
            </a:fld>
            <a:endParaRPr lang="nl-NL"/>
          </a:p>
        </p:txBody>
      </p:sp>
      <p:sp>
        <p:nvSpPr>
          <p:cNvPr id="6" name="Tijdelijke aanduiding voor voettekst 5">
            <a:extLst>
              <a:ext uri="{FF2B5EF4-FFF2-40B4-BE49-F238E27FC236}">
                <a16:creationId xmlns:a16="http://schemas.microsoft.com/office/drawing/2014/main" id="{0EA50C9D-F6D1-F445-8497-3E898D484F9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659FBAD-A099-C744-8D34-D101C91ED4A5}"/>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2979817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387FD-8B4F-7A47-B4A7-7BDDCF05F30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BF4111A-B68D-1140-AC54-C04A08B45AB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C64050-4B1D-FB49-AEA9-DE67ED2028B4}"/>
              </a:ext>
            </a:extLst>
          </p:cNvPr>
          <p:cNvSpPr>
            <a:spLocks noGrp="1"/>
          </p:cNvSpPr>
          <p:nvPr>
            <p:ph type="dt" sz="half" idx="10"/>
          </p:nvPr>
        </p:nvSpPr>
        <p:spPr/>
        <p:txBody>
          <a:bodyPr/>
          <a:lstStyle/>
          <a:p>
            <a:fld id="{D20A9B69-1A1A-A14E-97D7-0C86E92654C6}" type="datetimeFigureOut">
              <a:rPr lang="nl-NL" smtClean="0"/>
              <a:t>13-01-21</a:t>
            </a:fld>
            <a:endParaRPr lang="nl-NL"/>
          </a:p>
        </p:txBody>
      </p:sp>
      <p:sp>
        <p:nvSpPr>
          <p:cNvPr id="5" name="Tijdelijke aanduiding voor voettekst 4">
            <a:extLst>
              <a:ext uri="{FF2B5EF4-FFF2-40B4-BE49-F238E27FC236}">
                <a16:creationId xmlns:a16="http://schemas.microsoft.com/office/drawing/2014/main" id="{9D47DE2F-93CC-734A-A20A-979A7EE955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933B96E-B764-2046-9B67-9DB940927359}"/>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2896615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5774769-3A1D-2C43-8990-BD8D86FFFCDE}"/>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4D78033-AFE8-1540-91AA-69E4A2694092}"/>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9C4E4F-9C7D-014D-832D-1BA68E9237B3}"/>
              </a:ext>
            </a:extLst>
          </p:cNvPr>
          <p:cNvSpPr>
            <a:spLocks noGrp="1"/>
          </p:cNvSpPr>
          <p:nvPr>
            <p:ph type="dt" sz="half" idx="10"/>
          </p:nvPr>
        </p:nvSpPr>
        <p:spPr/>
        <p:txBody>
          <a:bodyPr/>
          <a:lstStyle/>
          <a:p>
            <a:fld id="{D20A9B69-1A1A-A14E-97D7-0C86E92654C6}" type="datetimeFigureOut">
              <a:rPr lang="nl-NL" smtClean="0"/>
              <a:t>13-01-21</a:t>
            </a:fld>
            <a:endParaRPr lang="nl-NL"/>
          </a:p>
        </p:txBody>
      </p:sp>
      <p:sp>
        <p:nvSpPr>
          <p:cNvPr id="5" name="Tijdelijke aanduiding voor voettekst 4">
            <a:extLst>
              <a:ext uri="{FF2B5EF4-FFF2-40B4-BE49-F238E27FC236}">
                <a16:creationId xmlns:a16="http://schemas.microsoft.com/office/drawing/2014/main" id="{0883C950-CF7A-F74A-99AF-9A6EDA4A38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78A02C-FC8F-BD49-8684-FFEF53B3AA68}"/>
              </a:ext>
            </a:extLst>
          </p:cNvPr>
          <p:cNvSpPr>
            <a:spLocks noGrp="1"/>
          </p:cNvSpPr>
          <p:nvPr>
            <p:ph type="sldNum" sz="quarter" idx="12"/>
          </p:nvPr>
        </p:nvSpPr>
        <p:spPr/>
        <p:txBody>
          <a:bodyPr/>
          <a:lstStyle/>
          <a:p>
            <a:fld id="{4BA3200F-70E7-E849-A2C9-29E3F593D43F}" type="slidenum">
              <a:rPr lang="nl-NL" smtClean="0"/>
              <a:t>‹nr.›</a:t>
            </a:fld>
            <a:endParaRPr lang="nl-NL"/>
          </a:p>
        </p:txBody>
      </p:sp>
    </p:spTree>
    <p:extLst>
      <p:ext uri="{BB962C8B-B14F-4D97-AF65-F5344CB8AC3E}">
        <p14:creationId xmlns:p14="http://schemas.microsoft.com/office/powerpoint/2010/main" val="3649019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848A6-7BE0-E54C-80EC-1E75DAF7B1FA}"/>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B7CF4047-0F46-1548-AA9E-AAEF2CD035C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D93EBB-54F3-AF46-91BE-1760532D5D72}"/>
              </a:ext>
            </a:extLst>
          </p:cNvPr>
          <p:cNvSpPr>
            <a:spLocks noGrp="1"/>
          </p:cNvSpPr>
          <p:nvPr>
            <p:ph type="dt" sz="half" idx="10"/>
          </p:nvPr>
        </p:nvSpPr>
        <p:spPr/>
        <p:txBody>
          <a:bodyPr/>
          <a:lstStyle/>
          <a:p>
            <a:fld id="{6976860D-70B9-4387-B7D1-1CB2A52799CB}" type="datetimeFigureOut">
              <a:rPr lang="nl-NL" smtClean="0"/>
              <a:t>13-01-21</a:t>
            </a:fld>
            <a:endParaRPr lang="nl-NL"/>
          </a:p>
        </p:txBody>
      </p:sp>
      <p:sp>
        <p:nvSpPr>
          <p:cNvPr id="5" name="Tijdelijke aanduiding voor voettekst 4">
            <a:extLst>
              <a:ext uri="{FF2B5EF4-FFF2-40B4-BE49-F238E27FC236}">
                <a16:creationId xmlns:a16="http://schemas.microsoft.com/office/drawing/2014/main" id="{9EFE128F-EF05-054B-A7E9-2B3862DAF2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AAA148-CABB-F447-929F-8A2B721A7675}"/>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2248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EEA6C-2BE2-514E-9A29-F6587530432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6C8F2E-757B-914F-968F-95A648A7304D}"/>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06035E0-C17F-8448-8B60-40EF9EE54A36}"/>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01667AC-E8B9-8241-8BB3-B38FAEF91FD7}"/>
              </a:ext>
            </a:extLst>
          </p:cNvPr>
          <p:cNvSpPr>
            <a:spLocks noGrp="1"/>
          </p:cNvSpPr>
          <p:nvPr>
            <p:ph type="dt" sz="half" idx="10"/>
          </p:nvPr>
        </p:nvSpPr>
        <p:spPr/>
        <p:txBody>
          <a:bodyPr/>
          <a:lstStyle/>
          <a:p>
            <a:fld id="{6976860D-70B9-4387-B7D1-1CB2A52799CB}" type="datetimeFigureOut">
              <a:rPr lang="nl-NL" smtClean="0"/>
              <a:t>13-01-21</a:t>
            </a:fld>
            <a:endParaRPr lang="nl-NL"/>
          </a:p>
        </p:txBody>
      </p:sp>
      <p:sp>
        <p:nvSpPr>
          <p:cNvPr id="6" name="Tijdelijke aanduiding voor voettekst 5">
            <a:extLst>
              <a:ext uri="{FF2B5EF4-FFF2-40B4-BE49-F238E27FC236}">
                <a16:creationId xmlns:a16="http://schemas.microsoft.com/office/drawing/2014/main" id="{B76322D1-A6CA-B847-A463-52212F03E44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35E466-05E5-0843-BAD4-10A22A4E5D99}"/>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46446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E49F9-58B3-CE4F-85D8-F2D43D13A1E6}"/>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E91418E-0555-4944-BE11-5BB8299EA1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C9AF730-E77F-F64A-841E-66A0868E9F5E}"/>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5B106EA-D3AE-BA47-9EF4-62CD0CF24C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BCAA4C9-D36F-7444-917B-EF5EB947944D}"/>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AD153D6-139C-8F4D-8C7B-8A3BFF9F5055}"/>
              </a:ext>
            </a:extLst>
          </p:cNvPr>
          <p:cNvSpPr>
            <a:spLocks noGrp="1"/>
          </p:cNvSpPr>
          <p:nvPr>
            <p:ph type="dt" sz="half" idx="10"/>
          </p:nvPr>
        </p:nvSpPr>
        <p:spPr/>
        <p:txBody>
          <a:bodyPr/>
          <a:lstStyle/>
          <a:p>
            <a:fld id="{6976860D-70B9-4387-B7D1-1CB2A52799CB}" type="datetimeFigureOut">
              <a:rPr lang="nl-NL" smtClean="0"/>
              <a:t>13-01-21</a:t>
            </a:fld>
            <a:endParaRPr lang="nl-NL"/>
          </a:p>
        </p:txBody>
      </p:sp>
      <p:sp>
        <p:nvSpPr>
          <p:cNvPr id="8" name="Tijdelijke aanduiding voor voettekst 7">
            <a:extLst>
              <a:ext uri="{FF2B5EF4-FFF2-40B4-BE49-F238E27FC236}">
                <a16:creationId xmlns:a16="http://schemas.microsoft.com/office/drawing/2014/main" id="{DE1EFB9E-27D5-B147-886F-967A486F131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C1AEC36-5650-2340-BEA9-B3454E5E02FE}"/>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30349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A73FB-97C9-F64B-9583-42641704C0F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AC2E25D-0E86-B249-B365-6DC85D4A41B6}"/>
              </a:ext>
            </a:extLst>
          </p:cNvPr>
          <p:cNvSpPr>
            <a:spLocks noGrp="1"/>
          </p:cNvSpPr>
          <p:nvPr>
            <p:ph type="dt" sz="half" idx="10"/>
          </p:nvPr>
        </p:nvSpPr>
        <p:spPr/>
        <p:txBody>
          <a:bodyPr/>
          <a:lstStyle/>
          <a:p>
            <a:fld id="{6976860D-70B9-4387-B7D1-1CB2A52799CB}" type="datetimeFigureOut">
              <a:rPr lang="nl-NL" smtClean="0"/>
              <a:t>13-01-21</a:t>
            </a:fld>
            <a:endParaRPr lang="nl-NL"/>
          </a:p>
        </p:txBody>
      </p:sp>
      <p:sp>
        <p:nvSpPr>
          <p:cNvPr id="4" name="Tijdelijke aanduiding voor voettekst 3">
            <a:extLst>
              <a:ext uri="{FF2B5EF4-FFF2-40B4-BE49-F238E27FC236}">
                <a16:creationId xmlns:a16="http://schemas.microsoft.com/office/drawing/2014/main" id="{0B792AFE-B02A-804E-824C-6EFD7B067B5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5BB6164-D63E-DA4B-A4F7-6A560CB44DB3}"/>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83250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2C68927-96CD-4C43-B232-5993DCADF104}"/>
              </a:ext>
            </a:extLst>
          </p:cNvPr>
          <p:cNvSpPr>
            <a:spLocks noGrp="1"/>
          </p:cNvSpPr>
          <p:nvPr>
            <p:ph type="dt" sz="half" idx="10"/>
          </p:nvPr>
        </p:nvSpPr>
        <p:spPr/>
        <p:txBody>
          <a:bodyPr/>
          <a:lstStyle/>
          <a:p>
            <a:fld id="{6976860D-70B9-4387-B7D1-1CB2A52799CB}" type="datetimeFigureOut">
              <a:rPr lang="nl-NL" smtClean="0"/>
              <a:t>13-01-21</a:t>
            </a:fld>
            <a:endParaRPr lang="nl-NL"/>
          </a:p>
        </p:txBody>
      </p:sp>
      <p:sp>
        <p:nvSpPr>
          <p:cNvPr id="3" name="Tijdelijke aanduiding voor voettekst 2">
            <a:extLst>
              <a:ext uri="{FF2B5EF4-FFF2-40B4-BE49-F238E27FC236}">
                <a16:creationId xmlns:a16="http://schemas.microsoft.com/office/drawing/2014/main" id="{525174FE-BD11-7D4E-A3F0-A8E9EA0F42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2F26185-E519-874A-841A-CBFEC12EBE2D}"/>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65093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46AE06-6AEA-EA49-9173-5DA7575B83E1}"/>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29229D9E-0A66-FD47-AD92-C62B6982245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A912B27-6B9E-A348-AF3A-666B93D0B6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D6280E8-04A0-644D-99DE-ED3722385604}"/>
              </a:ext>
            </a:extLst>
          </p:cNvPr>
          <p:cNvSpPr>
            <a:spLocks noGrp="1"/>
          </p:cNvSpPr>
          <p:nvPr>
            <p:ph type="dt" sz="half" idx="10"/>
          </p:nvPr>
        </p:nvSpPr>
        <p:spPr/>
        <p:txBody>
          <a:bodyPr/>
          <a:lstStyle/>
          <a:p>
            <a:fld id="{6976860D-70B9-4387-B7D1-1CB2A52799CB}" type="datetimeFigureOut">
              <a:rPr lang="nl-NL" smtClean="0"/>
              <a:t>13-01-21</a:t>
            </a:fld>
            <a:endParaRPr lang="nl-NL"/>
          </a:p>
        </p:txBody>
      </p:sp>
      <p:sp>
        <p:nvSpPr>
          <p:cNvPr id="6" name="Tijdelijke aanduiding voor voettekst 5">
            <a:extLst>
              <a:ext uri="{FF2B5EF4-FFF2-40B4-BE49-F238E27FC236}">
                <a16:creationId xmlns:a16="http://schemas.microsoft.com/office/drawing/2014/main" id="{38958D6C-E744-9C43-9570-9066CAE171F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1F86EF-483F-4C48-9410-F813B59D34D6}"/>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416397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63249-C948-774D-8D6E-8E102EBC521B}"/>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4EAFFD74-D778-5C46-A471-6B73C7B09F2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9CAE946D-EBFC-1742-B5E2-E29C9FE87B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5A34DEF-32A8-7748-BEC7-4693B48F4A70}"/>
              </a:ext>
            </a:extLst>
          </p:cNvPr>
          <p:cNvSpPr>
            <a:spLocks noGrp="1"/>
          </p:cNvSpPr>
          <p:nvPr>
            <p:ph type="dt" sz="half" idx="10"/>
          </p:nvPr>
        </p:nvSpPr>
        <p:spPr/>
        <p:txBody>
          <a:bodyPr/>
          <a:lstStyle/>
          <a:p>
            <a:fld id="{6976860D-70B9-4387-B7D1-1CB2A52799CB}" type="datetimeFigureOut">
              <a:rPr lang="nl-NL" smtClean="0"/>
              <a:t>13-01-21</a:t>
            </a:fld>
            <a:endParaRPr lang="nl-NL"/>
          </a:p>
        </p:txBody>
      </p:sp>
      <p:sp>
        <p:nvSpPr>
          <p:cNvPr id="6" name="Tijdelijke aanduiding voor voettekst 5">
            <a:extLst>
              <a:ext uri="{FF2B5EF4-FFF2-40B4-BE49-F238E27FC236}">
                <a16:creationId xmlns:a16="http://schemas.microsoft.com/office/drawing/2014/main" id="{74D5E45C-7DB2-1D43-B4BD-F587F0AFD72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67F2C9-A41E-4749-A45B-0C319DC55E23}"/>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334352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48B95D7-5ED7-F440-9FE2-C77A8D7305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6984E1A-8886-E549-8CC8-74964D5B60F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F80528-161B-EC40-A486-B17447E84D5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976860D-70B9-4387-B7D1-1CB2A52799CB}" type="datetimeFigureOut">
              <a:rPr lang="nl-NL" smtClean="0"/>
              <a:t>13-01-21</a:t>
            </a:fld>
            <a:endParaRPr lang="nl-NL"/>
          </a:p>
        </p:txBody>
      </p:sp>
      <p:sp>
        <p:nvSpPr>
          <p:cNvPr id="5" name="Tijdelijke aanduiding voor voettekst 4">
            <a:extLst>
              <a:ext uri="{FF2B5EF4-FFF2-40B4-BE49-F238E27FC236}">
                <a16:creationId xmlns:a16="http://schemas.microsoft.com/office/drawing/2014/main" id="{12862166-E747-FE47-A28F-04DA82D8FCB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542997B-0ED1-C240-A32F-86D1D29E5D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586777-C33B-46BC-84AC-9B65F04E365D}" type="slidenum">
              <a:rPr lang="nl-NL" smtClean="0"/>
              <a:t>‹nr.›</a:t>
            </a:fld>
            <a:endParaRPr lang="nl-NL"/>
          </a:p>
        </p:txBody>
      </p:sp>
    </p:spTree>
    <p:extLst>
      <p:ext uri="{BB962C8B-B14F-4D97-AF65-F5344CB8AC3E}">
        <p14:creationId xmlns:p14="http://schemas.microsoft.com/office/powerpoint/2010/main" val="143853053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842C18A-A6C5-2449-9EFF-C3487F7B061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C738C10-6171-5A47-BDB5-2934DD4BBF5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361694-B16A-3744-AA0F-9D4D8660DE1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0A9B69-1A1A-A14E-97D7-0C86E92654C6}" type="datetimeFigureOut">
              <a:rPr lang="nl-NL" smtClean="0"/>
              <a:t>13-01-21</a:t>
            </a:fld>
            <a:endParaRPr lang="nl-NL"/>
          </a:p>
        </p:txBody>
      </p:sp>
      <p:sp>
        <p:nvSpPr>
          <p:cNvPr id="5" name="Tijdelijke aanduiding voor voettekst 4">
            <a:extLst>
              <a:ext uri="{FF2B5EF4-FFF2-40B4-BE49-F238E27FC236}">
                <a16:creationId xmlns:a16="http://schemas.microsoft.com/office/drawing/2014/main" id="{57D8A50B-CCD5-8141-B1F8-13EA1889DD8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8094D2E2-57A1-6A43-894F-CCF77223B1B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A3200F-70E7-E849-A2C9-29E3F593D43F}" type="slidenum">
              <a:rPr lang="nl-NL" smtClean="0"/>
              <a:t>‹nr.›</a:t>
            </a:fld>
            <a:endParaRPr lang="nl-NL"/>
          </a:p>
        </p:txBody>
      </p:sp>
    </p:spTree>
    <p:extLst>
      <p:ext uri="{BB962C8B-B14F-4D97-AF65-F5344CB8AC3E}">
        <p14:creationId xmlns:p14="http://schemas.microsoft.com/office/powerpoint/2010/main" val="37016135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youtu.be/76mTZeiuKrc"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nutritionalassessment.mumc.nl/energiegebruik-berekenen"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el 10">
            <a:extLst>
              <a:ext uri="{FF2B5EF4-FFF2-40B4-BE49-F238E27FC236}">
                <a16:creationId xmlns:a16="http://schemas.microsoft.com/office/drawing/2014/main" id="{22C422A0-577F-8A44-9A4A-7435DF886DC9}"/>
              </a:ext>
            </a:extLst>
          </p:cNvPr>
          <p:cNvSpPr>
            <a:spLocks noGrp="1"/>
          </p:cNvSpPr>
          <p:nvPr>
            <p:ph type="title" idx="4294967295"/>
          </p:nvPr>
        </p:nvSpPr>
        <p:spPr>
          <a:xfrm>
            <a:off x="476083" y="532655"/>
            <a:ext cx="8354890" cy="930447"/>
          </a:xfrm>
        </p:spPr>
        <p:txBody>
          <a:bodyPr vert="horz" lIns="91440" tIns="45720" rIns="91440" bIns="45720" rtlCol="0" anchor="b">
            <a:normAutofit/>
          </a:bodyPr>
          <a:lstStyle/>
          <a:p>
            <a:pPr algn="ctr" defTabSz="914400"/>
            <a:r>
              <a:rPr lang="en-US" sz="4000" dirty="0">
                <a:solidFill>
                  <a:srgbClr val="FFFFFF"/>
                </a:solidFill>
              </a:rPr>
              <a:t>Lifestyle </a:t>
            </a:r>
            <a:r>
              <a:rPr lang="en-US" sz="4000" dirty="0" err="1">
                <a:solidFill>
                  <a:srgbClr val="FFFFFF"/>
                </a:solidFill>
              </a:rPr>
              <a:t>leerjaar</a:t>
            </a:r>
            <a:r>
              <a:rPr lang="en-US" sz="4000" dirty="0">
                <a:solidFill>
                  <a:srgbClr val="FFFFFF"/>
                </a:solidFill>
              </a:rPr>
              <a:t> 1, </a:t>
            </a:r>
            <a:r>
              <a:rPr lang="en-US" sz="4000" dirty="0" err="1">
                <a:solidFill>
                  <a:srgbClr val="FFFFFF"/>
                </a:solidFill>
              </a:rPr>
              <a:t>periode</a:t>
            </a:r>
            <a:r>
              <a:rPr lang="en-US" sz="4000" dirty="0">
                <a:solidFill>
                  <a:srgbClr val="FFFFFF"/>
                </a:solidFill>
              </a:rPr>
              <a:t> 2 week 8</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FCE17D3D-209E-2E4E-9F3D-B2BBFF812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5" y="2426818"/>
            <a:ext cx="3997637" cy="3997637"/>
          </a:xfrm>
          <a:prstGeom prst="rect">
            <a:avLst/>
          </a:prstGeom>
        </p:spPr>
      </p:pic>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boom, gras, buiten, plant&#10;&#10;Automatisch gegenereerde beschrijving">
            <a:extLst>
              <a:ext uri="{FF2B5EF4-FFF2-40B4-BE49-F238E27FC236}">
                <a16:creationId xmlns:a16="http://schemas.microsoft.com/office/drawing/2014/main" id="{7B15CEE8-C4C2-D540-AD13-2475C00A0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804" y="3059952"/>
            <a:ext cx="4091938" cy="2731368"/>
          </a:xfrm>
          <a:prstGeom prst="rect">
            <a:avLst/>
          </a:prstGeom>
        </p:spPr>
      </p:pic>
    </p:spTree>
    <p:extLst>
      <p:ext uri="{BB962C8B-B14F-4D97-AF65-F5344CB8AC3E}">
        <p14:creationId xmlns:p14="http://schemas.microsoft.com/office/powerpoint/2010/main" val="1843951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p:cNvSpPr>
            <a:spLocks noGrp="1"/>
          </p:cNvSpPr>
          <p:nvPr>
            <p:ph type="title"/>
          </p:nvPr>
        </p:nvSpPr>
        <p:spPr>
          <a:xfrm>
            <a:off x="409763" y="433545"/>
            <a:ext cx="8354890" cy="930447"/>
          </a:xfrm>
        </p:spPr>
        <p:txBody>
          <a:bodyPr vert="horz" lIns="91440" tIns="45720" rIns="91440" bIns="45720" rtlCol="0" anchor="b">
            <a:normAutofit/>
          </a:bodyPr>
          <a:lstStyle/>
          <a:p>
            <a:pPr algn="ctr" defTabSz="914400"/>
            <a:r>
              <a:rPr lang="en-US" sz="4300" dirty="0" err="1">
                <a:solidFill>
                  <a:srgbClr val="FFFFFF"/>
                </a:solidFill>
              </a:rPr>
              <a:t>Voedingsstoffen</a:t>
            </a:r>
            <a:r>
              <a:rPr lang="en-US" sz="4300" dirty="0">
                <a:solidFill>
                  <a:srgbClr val="FFFFFF"/>
                </a:solidFill>
              </a:rPr>
              <a:t>, </a:t>
            </a:r>
            <a:r>
              <a:rPr lang="en-US" sz="4300" dirty="0" err="1">
                <a:solidFill>
                  <a:srgbClr val="FFFFFF"/>
                </a:solidFill>
              </a:rPr>
              <a:t>functie</a:t>
            </a:r>
            <a:r>
              <a:rPr lang="en-US" sz="4300" dirty="0">
                <a:solidFill>
                  <a:srgbClr val="FFFFFF"/>
                </a:solidFill>
              </a:rPr>
              <a:t> </a:t>
            </a:r>
            <a:r>
              <a:rPr lang="en-US" sz="4300" dirty="0" err="1">
                <a:solidFill>
                  <a:srgbClr val="FFFFFF"/>
                </a:solidFill>
              </a:rPr>
              <a:t>en</a:t>
            </a:r>
            <a:r>
              <a:rPr lang="en-US" sz="4300" dirty="0">
                <a:solidFill>
                  <a:srgbClr val="FFFFFF"/>
                </a:solidFill>
              </a:rPr>
              <a:t> </a:t>
            </a:r>
            <a:r>
              <a:rPr lang="en-US" sz="4300" dirty="0" err="1">
                <a:solidFill>
                  <a:srgbClr val="FFFFFF"/>
                </a:solidFill>
              </a:rPr>
              <a:t>keuzes</a:t>
            </a:r>
            <a:endParaRPr lang="en-US" sz="4300" dirty="0">
              <a:solidFill>
                <a:srgbClr val="FFFFFF"/>
              </a:solidFill>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5" y="2426818"/>
            <a:ext cx="3997637" cy="3997637"/>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Afbeelding 4"/>
          <p:cNvPicPr>
            <a:picLocks noChangeAspect="1"/>
          </p:cNvPicPr>
          <p:nvPr/>
        </p:nvPicPr>
        <p:blipFill>
          <a:blip r:embed="rId3">
            <a:extLst>
              <a:ext uri="{28A0092B-C50C-407E-A947-70E740481C1C}">
                <a14:useLocalDpi xmlns:a14="http://schemas.microsoft.com/office/drawing/2010/main" val="0"/>
              </a:ext>
            </a:extLst>
          </a:blip>
          <a:srcRect/>
          <a:stretch/>
        </p:blipFill>
        <p:spPr>
          <a:xfrm>
            <a:off x="4788035" y="3517692"/>
            <a:ext cx="3979240" cy="2575604"/>
          </a:xfrm>
          <a:prstGeom prst="rect">
            <a:avLst/>
          </a:prstGeom>
        </p:spPr>
      </p:pic>
    </p:spTree>
    <p:extLst>
      <p:ext uri="{BB962C8B-B14F-4D97-AF65-F5344CB8AC3E}">
        <p14:creationId xmlns:p14="http://schemas.microsoft.com/office/powerpoint/2010/main" val="2210747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23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393192" y="4767072"/>
            <a:ext cx="4945641" cy="1625210"/>
          </a:xfrm>
        </p:spPr>
        <p:txBody>
          <a:bodyPr>
            <a:normAutofit/>
          </a:bodyPr>
          <a:lstStyle/>
          <a:p>
            <a:pPr algn="r"/>
            <a:r>
              <a:rPr lang="nl-NL">
                <a:solidFill>
                  <a:srgbClr val="FFFFFF"/>
                </a:solidFill>
              </a:rPr>
              <a:t>Koolhydraten 40%-70%</a:t>
            </a:r>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22727" r="3252" b="-1"/>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6021989" y="917725"/>
            <a:ext cx="2568554" cy="4852362"/>
          </a:xfrm>
        </p:spPr>
        <p:txBody>
          <a:bodyPr anchor="ctr">
            <a:normAutofit/>
          </a:bodyPr>
          <a:lstStyle/>
          <a:p>
            <a:r>
              <a:rPr lang="nl-NL" sz="1700" b="1" dirty="0">
                <a:solidFill>
                  <a:srgbClr val="FFFFFF"/>
                </a:solidFill>
              </a:rPr>
              <a:t>Brandstof, </a:t>
            </a:r>
            <a:r>
              <a:rPr lang="nl-NL" sz="1700" dirty="0">
                <a:solidFill>
                  <a:srgbClr val="FFFFFF"/>
                </a:solidFill>
              </a:rPr>
              <a:t>reservebrandstof in de vorm van glycogeen in spieren en lever.</a:t>
            </a:r>
          </a:p>
          <a:p>
            <a:r>
              <a:rPr lang="nl-NL" sz="1700" dirty="0">
                <a:solidFill>
                  <a:srgbClr val="FFFFFF"/>
                </a:solidFill>
              </a:rPr>
              <a:t>Handhaven bloedglucosegehalte.</a:t>
            </a:r>
          </a:p>
          <a:p>
            <a:r>
              <a:rPr lang="nl-NL" sz="1700" dirty="0">
                <a:solidFill>
                  <a:srgbClr val="FFFFFF"/>
                </a:solidFill>
              </a:rPr>
              <a:t>Leveren snel energie (sneller dan vet).</a:t>
            </a:r>
          </a:p>
          <a:p>
            <a:r>
              <a:rPr lang="nl-NL" sz="1700" dirty="0">
                <a:solidFill>
                  <a:srgbClr val="FFFFFF"/>
                </a:solidFill>
              </a:rPr>
              <a:t>1 gram koolhydraten levert 4 kilocalorieën. </a:t>
            </a:r>
          </a:p>
          <a:p>
            <a:endParaRPr lang="nl-NL" sz="1700" dirty="0">
              <a:solidFill>
                <a:srgbClr val="FFFFFF"/>
              </a:solidFill>
            </a:endParaRPr>
          </a:p>
        </p:txBody>
      </p:sp>
    </p:spTree>
    <p:extLst>
      <p:ext uri="{BB962C8B-B14F-4D97-AF65-F5344CB8AC3E}">
        <p14:creationId xmlns:p14="http://schemas.microsoft.com/office/powerpoint/2010/main" val="3609696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el 3"/>
          <p:cNvSpPr>
            <a:spLocks noGrp="1"/>
          </p:cNvSpPr>
          <p:nvPr>
            <p:ph type="title"/>
          </p:nvPr>
        </p:nvSpPr>
        <p:spPr>
          <a:xfrm>
            <a:off x="480059" y="2053641"/>
            <a:ext cx="3299853" cy="2760098"/>
          </a:xfrm>
        </p:spPr>
        <p:txBody>
          <a:bodyPr>
            <a:normAutofit/>
          </a:bodyPr>
          <a:lstStyle/>
          <a:p>
            <a:r>
              <a:rPr lang="nl-NL" sz="2000" dirty="0">
                <a:solidFill>
                  <a:srgbClr val="FFFFFF"/>
                </a:solidFill>
              </a:rPr>
              <a:t>Koolhydraten/voedingsvezels</a:t>
            </a:r>
          </a:p>
        </p:txBody>
      </p:sp>
      <p:sp>
        <p:nvSpPr>
          <p:cNvPr id="16" name="Tijdelijke aanduiding voor inhoud 4"/>
          <p:cNvSpPr>
            <a:spLocks noGrp="1"/>
          </p:cNvSpPr>
          <p:nvPr>
            <p:ph idx="1"/>
          </p:nvPr>
        </p:nvSpPr>
        <p:spPr>
          <a:xfrm>
            <a:off x="4567930" y="801866"/>
            <a:ext cx="3979563" cy="5230634"/>
          </a:xfrm>
        </p:spPr>
        <p:txBody>
          <a:bodyPr anchor="ctr">
            <a:normAutofit/>
          </a:bodyPr>
          <a:lstStyle/>
          <a:p>
            <a:r>
              <a:rPr lang="nl-NL" sz="1600" dirty="0">
                <a:solidFill>
                  <a:srgbClr val="000000"/>
                </a:solidFill>
              </a:rPr>
              <a:t>Zijn stoffen uit planten die mensen niet verteren, maar wel een belangrijke functie hebben in het lichaam.</a:t>
            </a:r>
          </a:p>
          <a:p>
            <a:r>
              <a:rPr lang="nl-NL" sz="1600" dirty="0">
                <a:solidFill>
                  <a:srgbClr val="000000"/>
                </a:solidFill>
              </a:rPr>
              <a:t>Dus 30 en 40 gram per dag</a:t>
            </a:r>
          </a:p>
          <a:p>
            <a:r>
              <a:rPr lang="nl-NL" sz="1600" dirty="0">
                <a:solidFill>
                  <a:srgbClr val="000000"/>
                </a:solidFill>
              </a:rPr>
              <a:t>Functie:</a:t>
            </a:r>
          </a:p>
          <a:p>
            <a:pPr lvl="1"/>
            <a:r>
              <a:rPr lang="nl-NL" sz="1600" dirty="0">
                <a:solidFill>
                  <a:srgbClr val="000000"/>
                </a:solidFill>
              </a:rPr>
              <a:t>Stimuleren kauwproces</a:t>
            </a:r>
          </a:p>
          <a:p>
            <a:pPr lvl="1"/>
            <a:r>
              <a:rPr lang="nl-NL" sz="1600" dirty="0">
                <a:solidFill>
                  <a:srgbClr val="000000"/>
                </a:solidFill>
              </a:rPr>
              <a:t>Remmend effect op de maagontleding</a:t>
            </a:r>
          </a:p>
          <a:p>
            <a:pPr lvl="1"/>
            <a:r>
              <a:rPr lang="nl-NL" sz="1600" dirty="0">
                <a:solidFill>
                  <a:srgbClr val="000000"/>
                </a:solidFill>
              </a:rPr>
              <a:t>Ondersteunen bloedglucosespiegel</a:t>
            </a:r>
          </a:p>
          <a:p>
            <a:pPr lvl="1"/>
            <a:r>
              <a:rPr lang="nl-NL" sz="1600" dirty="0">
                <a:solidFill>
                  <a:srgbClr val="000000"/>
                </a:solidFill>
              </a:rPr>
              <a:t>Zachtere ontlasting en bacteriegroei in darm en verlagen risico op darmontsteking vooral bij oudere mensen</a:t>
            </a:r>
          </a:p>
          <a:p>
            <a:pPr lvl="1"/>
            <a:r>
              <a:rPr lang="nl-NL" sz="1600" dirty="0">
                <a:solidFill>
                  <a:srgbClr val="000000"/>
                </a:solidFill>
              </a:rPr>
              <a:t>Verlaging slechte cholesterol</a:t>
            </a:r>
          </a:p>
          <a:p>
            <a:r>
              <a:rPr lang="nl-NL" sz="1600" dirty="0">
                <a:solidFill>
                  <a:srgbClr val="000000"/>
                </a:solidFill>
              </a:rPr>
              <a:t>Eet fruit i.p.v. het te drinken. Vervang witte, rijst, pasta en brood door zilvervliesrijst, volkoren/bruin boord en pasta. Rauwkost of gedroogde vruchten i.p.v. chips en koek. Vervang vlees regelmatig door peulvruchten. Minimaal 250 gram groenten per dag.</a:t>
            </a:r>
          </a:p>
        </p:txBody>
      </p:sp>
    </p:spTree>
    <p:extLst>
      <p:ext uri="{BB962C8B-B14F-4D97-AF65-F5344CB8AC3E}">
        <p14:creationId xmlns:p14="http://schemas.microsoft.com/office/powerpoint/2010/main" val="1849490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C8F711E4-A74A-3947-BD02-3ADA6CD4DA8D}"/>
              </a:ext>
            </a:extLst>
          </p:cNvPr>
          <p:cNvPicPr>
            <a:picLocks noChangeAspect="1"/>
          </p:cNvPicPr>
          <p:nvPr/>
        </p:nvPicPr>
        <p:blipFill rotWithShape="1">
          <a:blip r:embed="rId3"/>
          <a:srcRect l="8332" r="8334"/>
          <a:stretch/>
        </p:blipFill>
        <p:spPr>
          <a:xfrm>
            <a:off x="20" y="10"/>
            <a:ext cx="9143980" cy="6857990"/>
          </a:xfrm>
          <a:prstGeom prst="rect">
            <a:avLst/>
          </a:prstGeom>
        </p:spPr>
      </p:pic>
    </p:spTree>
    <p:extLst>
      <p:ext uri="{BB962C8B-B14F-4D97-AF65-F5344CB8AC3E}">
        <p14:creationId xmlns:p14="http://schemas.microsoft.com/office/powerpoint/2010/main" val="2437345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394554" y="466578"/>
            <a:ext cx="8354891" cy="930447"/>
          </a:xfrm>
        </p:spPr>
        <p:txBody>
          <a:bodyPr vert="horz" lIns="91440" tIns="45720" rIns="91440" bIns="45720" rtlCol="0" anchor="b">
            <a:normAutofit/>
          </a:bodyPr>
          <a:lstStyle/>
          <a:p>
            <a:pPr algn="ctr" defTabSz="914400"/>
            <a:r>
              <a:rPr lang="en-US" sz="4700" kern="1200">
                <a:solidFill>
                  <a:srgbClr val="FFFFFF"/>
                </a:solidFill>
                <a:latin typeface="+mj-lt"/>
                <a:ea typeface="+mj-ea"/>
                <a:cs typeface="+mj-cs"/>
              </a:rPr>
              <a:t>Bloedglucosespiegel</a:t>
            </a:r>
          </a:p>
        </p:txBody>
      </p:sp>
      <p:sp>
        <p:nvSpPr>
          <p:cNvPr id="3" name="Tijdelijke aanduiding voor inhoud 2"/>
          <p:cNvSpPr>
            <a:spLocks noGrp="1"/>
          </p:cNvSpPr>
          <p:nvPr>
            <p:ph idx="1"/>
          </p:nvPr>
        </p:nvSpPr>
        <p:spPr>
          <a:xfrm>
            <a:off x="1143000" y="1525638"/>
            <a:ext cx="6858000" cy="420001"/>
          </a:xfrm>
        </p:spPr>
        <p:txBody>
          <a:bodyPr vert="horz" lIns="91440" tIns="45720" rIns="91440" bIns="45720" rtlCol="0">
            <a:normAutofit/>
          </a:bodyPr>
          <a:lstStyle/>
          <a:p>
            <a:pPr marL="0" indent="0" algn="ctr" defTabSz="914400">
              <a:spcBef>
                <a:spcPts val="1000"/>
              </a:spcBef>
              <a:buNone/>
            </a:pPr>
            <a:r>
              <a:rPr lang="en-US" sz="1700" kern="1200">
                <a:solidFill>
                  <a:srgbClr val="00BBEA"/>
                </a:solidFill>
                <a:latin typeface="+mn-lt"/>
                <a:ea typeface="+mn-ea"/>
                <a:cs typeface="+mn-cs"/>
              </a:rPr>
              <a:t>Glycemische index ( hoe snel stijgt de bloedglucosespiegel van een product)</a:t>
            </a:r>
          </a:p>
        </p:txBody>
      </p:sp>
      <p:cxnSp>
        <p:nvCxnSpPr>
          <p:cNvPr id="15"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051" y="2509911"/>
            <a:ext cx="5900572" cy="3997637"/>
          </a:xfrm>
          <a:prstGeom prst="rect">
            <a:avLst/>
          </a:prstGeom>
        </p:spPr>
      </p:pic>
    </p:spTree>
    <p:extLst>
      <p:ext uri="{BB962C8B-B14F-4D97-AF65-F5344CB8AC3E}">
        <p14:creationId xmlns:p14="http://schemas.microsoft.com/office/powerpoint/2010/main" val="2335679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B068B58-6F94-4AFF-A8A7-1857388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22" name="Rectangle 21">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E5B028C-7535-45E5-9D2C-32C50D0E0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6" y="729175"/>
            <a:ext cx="8324514"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el 1"/>
          <p:cNvSpPr>
            <a:spLocks noGrp="1"/>
          </p:cNvSpPr>
          <p:nvPr>
            <p:ph type="title"/>
          </p:nvPr>
        </p:nvSpPr>
        <p:spPr>
          <a:xfrm>
            <a:off x="893974" y="900622"/>
            <a:ext cx="3747892" cy="1893524"/>
          </a:xfrm>
        </p:spPr>
        <p:txBody>
          <a:bodyPr anchor="b">
            <a:normAutofit/>
          </a:bodyPr>
          <a:lstStyle/>
          <a:p>
            <a:r>
              <a:rPr lang="nl-NL" sz="3600"/>
              <a:t>Eiwitten minimaal 0,8 gram per kg lichaamsgewicht </a:t>
            </a:r>
          </a:p>
        </p:txBody>
      </p:sp>
      <p:sp>
        <p:nvSpPr>
          <p:cNvPr id="3" name="Tijdelijke aanduiding voor inhoud 2"/>
          <p:cNvSpPr>
            <a:spLocks noGrp="1"/>
          </p:cNvSpPr>
          <p:nvPr>
            <p:ph idx="1"/>
          </p:nvPr>
        </p:nvSpPr>
        <p:spPr>
          <a:xfrm>
            <a:off x="893974" y="2965593"/>
            <a:ext cx="3747892" cy="2941544"/>
          </a:xfrm>
        </p:spPr>
        <p:txBody>
          <a:bodyPr>
            <a:normAutofit/>
          </a:bodyPr>
          <a:lstStyle/>
          <a:p>
            <a:r>
              <a:rPr lang="nl-NL" sz="1200" b="1" dirty="0"/>
              <a:t>Als eerste een bouwstof voor het lichaam, maar ook een brandstof.</a:t>
            </a:r>
          </a:p>
          <a:p>
            <a:r>
              <a:rPr lang="nl-NL" sz="1200" dirty="0"/>
              <a:t>Eiwitten zijn omgebouwd uit aminozuren. </a:t>
            </a:r>
          </a:p>
          <a:p>
            <a:r>
              <a:rPr lang="nl-NL" sz="1200" dirty="0"/>
              <a:t>We hebben 22 verschillende aminozuren. 13 kan het lichaam zelf maken. 9 kunnen we alleen uit voeding halen.</a:t>
            </a:r>
          </a:p>
          <a:p>
            <a:r>
              <a:rPr lang="nl-NL" sz="1200" dirty="0"/>
              <a:t>Herstel en opbouw van spieren en (bot)weefsel.</a:t>
            </a:r>
          </a:p>
          <a:p>
            <a:r>
              <a:rPr lang="nl-NL" sz="1200" dirty="0"/>
              <a:t>Spelen een belangrijke rol bij diverse fysiologische processen.</a:t>
            </a:r>
          </a:p>
          <a:p>
            <a:r>
              <a:rPr lang="nl-NL" sz="1200" dirty="0"/>
              <a:t>Eiwitten geven sneller een verzadigd gevoel.</a:t>
            </a:r>
          </a:p>
          <a:p>
            <a:r>
              <a:rPr lang="nl-NL" sz="1200" dirty="0"/>
              <a:t>Groepen mensen die meer eiwitten nodig hebben.</a:t>
            </a:r>
          </a:p>
          <a:p>
            <a:r>
              <a:rPr lang="nl-NL" sz="1200" b="1" dirty="0"/>
              <a:t>4 kcal per gram</a:t>
            </a:r>
          </a:p>
          <a:p>
            <a:endParaRPr lang="nl-NL" sz="1200" dirty="0"/>
          </a:p>
          <a:p>
            <a:endParaRPr lang="nl-NL" sz="1200" dirty="0"/>
          </a:p>
          <a:p>
            <a:endParaRPr lang="nl-NL" sz="1200" dirty="0"/>
          </a:p>
        </p:txBody>
      </p:sp>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l="27869" r="23786"/>
          <a:stretch/>
        </p:blipFill>
        <p:spPr>
          <a:xfrm>
            <a:off x="4931805" y="895610"/>
            <a:ext cx="3667932" cy="5058020"/>
          </a:xfrm>
          <a:prstGeom prst="rect">
            <a:avLst/>
          </a:prstGeom>
        </p:spPr>
      </p:pic>
    </p:spTree>
    <p:extLst>
      <p:ext uri="{BB962C8B-B14F-4D97-AF65-F5344CB8AC3E}">
        <p14:creationId xmlns:p14="http://schemas.microsoft.com/office/powerpoint/2010/main" val="265407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91490" y="365125"/>
            <a:ext cx="3840085" cy="1692794"/>
          </a:xfrm>
        </p:spPr>
        <p:txBody>
          <a:bodyPr>
            <a:normAutofit/>
          </a:bodyPr>
          <a:lstStyle/>
          <a:p>
            <a:r>
              <a:rPr lang="nl-NL" sz="2800" dirty="0"/>
              <a:t>Vetten 20%</a:t>
            </a:r>
            <a:r>
              <a:rPr lang="en-US" sz="2800" dirty="0"/>
              <a:t>-</a:t>
            </a:r>
            <a:r>
              <a:rPr lang="nl-NL" sz="2800" dirty="0"/>
              <a:t>40% (20-35% gewichtsafname)</a:t>
            </a:r>
            <a:br>
              <a:rPr lang="nl-NL" sz="2800" dirty="0"/>
            </a:br>
            <a:r>
              <a:rPr lang="nl-NL" sz="2800" dirty="0"/>
              <a:t>waarvan verzadigd vet max. 10%</a:t>
            </a:r>
          </a:p>
        </p:txBody>
      </p:sp>
      <p:cxnSp>
        <p:nvCxnSpPr>
          <p:cNvPr id="15"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1490" y="2575034"/>
            <a:ext cx="3840085" cy="3462228"/>
          </a:xfrm>
        </p:spPr>
        <p:txBody>
          <a:bodyPr>
            <a:normAutofit/>
          </a:bodyPr>
          <a:lstStyle/>
          <a:p>
            <a:r>
              <a:rPr lang="nl-NL" sz="1600" b="1" dirty="0"/>
              <a:t>Brandstof en bouwstof van cellen</a:t>
            </a:r>
          </a:p>
          <a:p>
            <a:r>
              <a:rPr lang="nl-NL" sz="1600" dirty="0"/>
              <a:t>Leverancier van voedingsstoffen en essentiële vetzuren                                   (vitamine A,D,E omega 3 en 6).</a:t>
            </a:r>
          </a:p>
          <a:p>
            <a:r>
              <a:rPr lang="nl-NL" sz="1600" dirty="0"/>
              <a:t>Isolatie.</a:t>
            </a:r>
          </a:p>
          <a:p>
            <a:r>
              <a:rPr lang="nl-NL" sz="1600" dirty="0"/>
              <a:t>Langere verzadiging door langer in de maag.</a:t>
            </a:r>
          </a:p>
          <a:p>
            <a:r>
              <a:rPr lang="nl-NL" sz="1600" dirty="0"/>
              <a:t>Verzadigde en onverzadigde vetten (later meer).</a:t>
            </a:r>
          </a:p>
          <a:p>
            <a:r>
              <a:rPr lang="nl-NL" sz="1600" dirty="0"/>
              <a:t>Levert meer kilocalorieën </a:t>
            </a:r>
            <a:r>
              <a:rPr lang="nl-NL" sz="1600" b="1" dirty="0"/>
              <a:t>9 kcal per gram</a:t>
            </a:r>
          </a:p>
          <a:p>
            <a:endParaRPr lang="nl-NL" sz="1600"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t="5546" r="-1" b="610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074168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394554" y="466578"/>
            <a:ext cx="8354891" cy="930447"/>
          </a:xfrm>
        </p:spPr>
        <p:txBody>
          <a:bodyPr vert="horz" lIns="91440" tIns="45720" rIns="91440" bIns="45720" rtlCol="0" anchor="b">
            <a:normAutofit/>
          </a:bodyPr>
          <a:lstStyle/>
          <a:p>
            <a:pPr algn="ctr" defTabSz="914400"/>
            <a:r>
              <a:rPr lang="en-US" sz="4700" kern="1200">
                <a:solidFill>
                  <a:srgbClr val="FFFFFF"/>
                </a:solidFill>
                <a:latin typeface="+mj-lt"/>
                <a:ea typeface="+mj-ea"/>
                <a:cs typeface="+mj-cs"/>
              </a:rPr>
              <a:t>LDL &amp; HDL</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030" y="3034262"/>
            <a:ext cx="8622615" cy="2948934"/>
          </a:xfrm>
          <a:prstGeom prst="rect">
            <a:avLst/>
          </a:prstGeom>
        </p:spPr>
      </p:pic>
    </p:spTree>
    <p:extLst>
      <p:ext uri="{BB962C8B-B14F-4D97-AF65-F5344CB8AC3E}">
        <p14:creationId xmlns:p14="http://schemas.microsoft.com/office/powerpoint/2010/main" val="1740150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Alcohol</a:t>
            </a:r>
          </a:p>
        </p:txBody>
      </p:sp>
      <p:sp>
        <p:nvSpPr>
          <p:cNvPr id="5" name="Tijdelijke aanduiding voor inhoud 4"/>
          <p:cNvSpPr>
            <a:spLocks noGrp="1"/>
          </p:cNvSpPr>
          <p:nvPr>
            <p:ph idx="1"/>
          </p:nvPr>
        </p:nvSpPr>
        <p:spPr/>
        <p:txBody>
          <a:bodyPr/>
          <a:lstStyle/>
          <a:p>
            <a:r>
              <a:rPr lang="nl-NL" dirty="0"/>
              <a:t>1 gram alcohol levert 7 kilocalorieën.  </a:t>
            </a:r>
          </a:p>
          <a:p>
            <a:r>
              <a:rPr lang="nl-NL" dirty="0"/>
              <a:t>Geen voedingsstof, maar kan wel worden opgeslagen in vet.</a:t>
            </a:r>
          </a:p>
        </p:txBody>
      </p:sp>
      <p:pic>
        <p:nvPicPr>
          <p:cNvPr id="6" name="Afbeelding 5"/>
          <p:cNvPicPr>
            <a:picLocks noChangeAspect="1"/>
          </p:cNvPicPr>
          <p:nvPr/>
        </p:nvPicPr>
        <p:blipFill>
          <a:blip r:embed="rId2"/>
          <a:stretch>
            <a:fillRect/>
          </a:stretch>
        </p:blipFill>
        <p:spPr>
          <a:xfrm>
            <a:off x="235560" y="3385566"/>
            <a:ext cx="4174406" cy="1683794"/>
          </a:xfrm>
          <a:prstGeom prst="rect">
            <a:avLst/>
          </a:prstGeom>
        </p:spPr>
      </p:pic>
      <p:pic>
        <p:nvPicPr>
          <p:cNvPr id="3" name="Afbeelding 2"/>
          <p:cNvPicPr>
            <a:picLocks noChangeAspect="1"/>
          </p:cNvPicPr>
          <p:nvPr/>
        </p:nvPicPr>
        <p:blipFill>
          <a:blip r:embed="rId3"/>
          <a:stretch>
            <a:fillRect/>
          </a:stretch>
        </p:blipFill>
        <p:spPr>
          <a:xfrm>
            <a:off x="4490217" y="3602510"/>
            <a:ext cx="2657475" cy="1466850"/>
          </a:xfrm>
          <a:prstGeom prst="rect">
            <a:avLst/>
          </a:prstGeom>
        </p:spPr>
      </p:pic>
    </p:spTree>
    <p:extLst>
      <p:ext uri="{BB962C8B-B14F-4D97-AF65-F5344CB8AC3E}">
        <p14:creationId xmlns:p14="http://schemas.microsoft.com/office/powerpoint/2010/main" val="2117368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1054FA-3E84-D64C-B55F-A1838EEB923F}"/>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a:solidFill>
                  <a:schemeClr val="bg1"/>
                </a:solidFill>
                <a:latin typeface="+mj-lt"/>
                <a:ea typeface="+mj-ea"/>
                <a:cs typeface="+mj-cs"/>
              </a:rPr>
              <a:t>Nederlandse beweegrichtlijnen</a:t>
            </a:r>
          </a:p>
        </p:txBody>
      </p:sp>
      <p:pic>
        <p:nvPicPr>
          <p:cNvPr id="5" name="Tijdelijke aanduiding voor inhoud 4">
            <a:extLst>
              <a:ext uri="{FF2B5EF4-FFF2-40B4-BE49-F238E27FC236}">
                <a16:creationId xmlns:a16="http://schemas.microsoft.com/office/drawing/2014/main" id="{D2AF67E1-7FE1-AC46-8470-A9281A48F781}"/>
              </a:ext>
            </a:extLst>
          </p:cNvPr>
          <p:cNvPicPr>
            <a:picLocks noGrp="1" noChangeAspect="1"/>
          </p:cNvPicPr>
          <p:nvPr>
            <p:ph idx="1"/>
          </p:nvPr>
        </p:nvPicPr>
        <p:blipFill>
          <a:blip r:embed="rId3"/>
          <a:stretch>
            <a:fillRect/>
          </a:stretch>
        </p:blipFill>
        <p:spPr>
          <a:xfrm>
            <a:off x="482600" y="2032097"/>
            <a:ext cx="8178799" cy="3680459"/>
          </a:xfrm>
          <a:prstGeom prst="rect">
            <a:avLst/>
          </a:prstGeom>
        </p:spPr>
      </p:pic>
      <p:sp>
        <p:nvSpPr>
          <p:cNvPr id="3" name="Rechthoek 2">
            <a:extLst>
              <a:ext uri="{FF2B5EF4-FFF2-40B4-BE49-F238E27FC236}">
                <a16:creationId xmlns:a16="http://schemas.microsoft.com/office/drawing/2014/main" id="{A76AB82C-6033-7C44-8FA1-7C03CB7026F7}"/>
              </a:ext>
            </a:extLst>
          </p:cNvPr>
          <p:cNvSpPr/>
          <p:nvPr/>
        </p:nvSpPr>
        <p:spPr>
          <a:xfrm>
            <a:off x="2843808" y="5762766"/>
            <a:ext cx="2008114" cy="584775"/>
          </a:xfrm>
          <a:prstGeom prst="rect">
            <a:avLst/>
          </a:prstGeom>
        </p:spPr>
        <p:txBody>
          <a:bodyPr wrap="none">
            <a:spAutoFit/>
          </a:bodyPr>
          <a:lstStyle/>
          <a:p>
            <a:pPr>
              <a:spcAft>
                <a:spcPts val="600"/>
              </a:spcAft>
            </a:pPr>
            <a:r>
              <a:rPr lang="nl-NL" sz="1350" dirty="0">
                <a:hlinkClick r:id="rId4"/>
              </a:rPr>
              <a:t>Filmpje beweegrichtlijnen</a:t>
            </a:r>
            <a:endParaRPr lang="nl-NL" sz="1350" dirty="0"/>
          </a:p>
          <a:p>
            <a:pPr>
              <a:spcAft>
                <a:spcPts val="600"/>
              </a:spcAft>
            </a:pPr>
            <a:endParaRPr lang="nl-NL" sz="1350" dirty="0"/>
          </a:p>
        </p:txBody>
      </p:sp>
    </p:spTree>
    <p:extLst>
      <p:ext uri="{BB962C8B-B14F-4D97-AF65-F5344CB8AC3E}">
        <p14:creationId xmlns:p14="http://schemas.microsoft.com/office/powerpoint/2010/main" val="4074785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160B3CE-4749-264D-B084-1CE52EF5EB83}"/>
              </a:ext>
            </a:extLst>
          </p:cNvPr>
          <p:cNvSpPr>
            <a:spLocks noGrp="1"/>
          </p:cNvSpPr>
          <p:nvPr>
            <p:ph type="title"/>
          </p:nvPr>
        </p:nvSpPr>
        <p:spPr>
          <a:xfrm>
            <a:off x="647271" y="1012004"/>
            <a:ext cx="2562119" cy="4795408"/>
          </a:xfrm>
        </p:spPr>
        <p:txBody>
          <a:bodyPr>
            <a:normAutofit/>
          </a:bodyPr>
          <a:lstStyle/>
          <a:p>
            <a:r>
              <a:rPr lang="nl-NL" dirty="0">
                <a:solidFill>
                  <a:srgbClr val="FFFFFF"/>
                </a:solidFill>
              </a:rPr>
              <a:t>Leerdoelen vandaag</a:t>
            </a:r>
          </a:p>
        </p:txBody>
      </p:sp>
      <p:graphicFrame>
        <p:nvGraphicFramePr>
          <p:cNvPr id="5" name="Tijdelijke aanduiding voor inhoud 2">
            <a:extLst>
              <a:ext uri="{FF2B5EF4-FFF2-40B4-BE49-F238E27FC236}">
                <a16:creationId xmlns:a16="http://schemas.microsoft.com/office/drawing/2014/main" id="{DAECB17F-6B66-4996-A0CF-3E8650FE74FF}"/>
              </a:ext>
            </a:extLst>
          </p:cNvPr>
          <p:cNvGraphicFramePr>
            <a:graphicFrameLocks noGrp="1"/>
          </p:cNvGraphicFramePr>
          <p:nvPr>
            <p:ph idx="1"/>
            <p:extLst>
              <p:ext uri="{D42A27DB-BD31-4B8C-83A1-F6EECF244321}">
                <p14:modId xmlns:p14="http://schemas.microsoft.com/office/powerpoint/2010/main" val="2036322868"/>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722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Metabolic</a:t>
            </a:r>
            <a:r>
              <a:rPr lang="nl-NL" dirty="0"/>
              <a:t> Equivalent of </a:t>
            </a:r>
            <a:r>
              <a:rPr lang="nl-NL" dirty="0" err="1"/>
              <a:t>Task</a:t>
            </a:r>
            <a:r>
              <a:rPr lang="nl-NL" dirty="0"/>
              <a:t>(MET)-waarde</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3445" y="1829966"/>
            <a:ext cx="5374433" cy="3660006"/>
          </a:xfrm>
        </p:spPr>
      </p:pic>
    </p:spTree>
    <p:extLst>
      <p:ext uri="{BB962C8B-B14F-4D97-AF65-F5344CB8AC3E}">
        <p14:creationId xmlns:p14="http://schemas.microsoft.com/office/powerpoint/2010/main" val="1991238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78858" y="1573586"/>
            <a:ext cx="6841938" cy="1325563"/>
          </a:xfrm>
        </p:spPr>
        <p:txBody>
          <a:bodyPr>
            <a:normAutofit/>
          </a:bodyPr>
          <a:lstStyle/>
          <a:p>
            <a:r>
              <a:rPr lang="nl-NL"/>
              <a:t>Casus</a:t>
            </a:r>
            <a:endParaRPr lang="nl-NL" dirty="0"/>
          </a:p>
        </p:txBody>
      </p:sp>
      <p:sp>
        <p:nvSpPr>
          <p:cNvPr id="3" name="Tijdelijke aanduiding voor inhoud 2"/>
          <p:cNvSpPr>
            <a:spLocks noGrp="1"/>
          </p:cNvSpPr>
          <p:nvPr>
            <p:ph idx="1"/>
          </p:nvPr>
        </p:nvSpPr>
        <p:spPr>
          <a:xfrm>
            <a:off x="1178858" y="3060017"/>
            <a:ext cx="4549588" cy="2438546"/>
          </a:xfrm>
        </p:spPr>
        <p:txBody>
          <a:bodyPr>
            <a:normAutofit/>
          </a:bodyPr>
          <a:lstStyle/>
          <a:p>
            <a:pPr marL="0" indent="0">
              <a:buNone/>
            </a:pPr>
            <a:r>
              <a:rPr lang="nl-NL" sz="1000" dirty="0"/>
              <a:t>Vrouw van 24 jaar werkt zittend achter het bureau. Gaat iedere dag met de auto naar de trein. Daar eet ze een appel of een peperkoek(snelle Jelle). Loopt daarna naar kantoor. Neem de lift naar de 6e verdieping. </a:t>
            </a:r>
          </a:p>
          <a:p>
            <a:pPr marL="0" indent="0">
              <a:buNone/>
            </a:pPr>
            <a:r>
              <a:rPr lang="nl-NL" sz="1000" dirty="0"/>
              <a:t>Om 9 uur komt ze op haar werk en ze eet achter haar computer haar lunch op. Haar ontbijt vergeet ze regelmatig. Gaat elk uur naar het koffiezetapparaat een kop koffie met 1 suikerklontje. En ze heeft een zak snoep in haar la. </a:t>
            </a:r>
          </a:p>
          <a:p>
            <a:pPr marL="0" indent="0">
              <a:buNone/>
            </a:pPr>
            <a:r>
              <a:rPr lang="nl-NL" sz="1000" dirty="0"/>
              <a:t>Om 17 uur gaat ze op dezelfde manier naar huis. Gooit een pizza in de oven. Laat de hond nog even uit en valt op de bank en kijkt haar favoriete tv programma en drinkt 2 glazen ice tea. </a:t>
            </a:r>
          </a:p>
          <a:p>
            <a:pPr marL="0" indent="0">
              <a:buNone/>
            </a:pPr>
            <a:r>
              <a:rPr lang="nl-NL" sz="1000" dirty="0"/>
              <a:t>Ze komt bij jou omdat ze een gezondere </a:t>
            </a:r>
            <a:r>
              <a:rPr lang="nl-NL" sz="1000" dirty="0" err="1"/>
              <a:t>leefstyle</a:t>
            </a:r>
            <a:r>
              <a:rPr lang="nl-NL" sz="1000" dirty="0"/>
              <a:t> wilt aannemen. O ja ….. Ze heeft last van obstipatie!</a:t>
            </a:r>
            <a:br>
              <a:rPr lang="nl-NL" sz="1000" dirty="0"/>
            </a:br>
            <a:r>
              <a:rPr lang="nl-NL" sz="1000" dirty="0"/>
              <a:t>Welke adviezen zou jij geven?</a:t>
            </a:r>
          </a:p>
        </p:txBody>
      </p:sp>
      <p:sp>
        <p:nvSpPr>
          <p:cNvPr id="12"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4" name="Afbeelding 3"/>
          <p:cNvPicPr>
            <a:picLocks noChangeAspect="1"/>
          </p:cNvPicPr>
          <p:nvPr/>
        </p:nvPicPr>
        <p:blipFill>
          <a:blip r:embed="rId2"/>
          <a:stretch>
            <a:fillRect/>
          </a:stretch>
        </p:blipFill>
        <p:spPr>
          <a:xfrm>
            <a:off x="6113971" y="3977434"/>
            <a:ext cx="1906825" cy="622793"/>
          </a:xfrm>
          <a:prstGeom prst="rect">
            <a:avLst/>
          </a:prstGeom>
        </p:spPr>
      </p:pic>
    </p:spTree>
    <p:extLst>
      <p:ext uri="{BB962C8B-B14F-4D97-AF65-F5344CB8AC3E}">
        <p14:creationId xmlns:p14="http://schemas.microsoft.com/office/powerpoint/2010/main" val="3068771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E1AE87C-EC0C-0248-8F37-36314CFC1F48}"/>
              </a:ext>
            </a:extLst>
          </p:cNvPr>
          <p:cNvSpPr>
            <a:spLocks noGrp="1"/>
          </p:cNvSpPr>
          <p:nvPr>
            <p:ph type="title"/>
          </p:nvPr>
        </p:nvSpPr>
        <p:spPr>
          <a:xfrm>
            <a:off x="484394" y="4690067"/>
            <a:ext cx="8179546" cy="503655"/>
          </a:xfrm>
          <a:noFill/>
        </p:spPr>
        <p:txBody>
          <a:bodyPr vert="horz" lIns="68580" tIns="34290" rIns="68580" bIns="34290" rtlCol="0" anchor="ctr">
            <a:normAutofit/>
          </a:bodyPr>
          <a:lstStyle/>
          <a:p>
            <a:pPr algn="ctr"/>
            <a:r>
              <a:rPr lang="en-US" sz="3075"/>
              <a:t>Even terug naar de basis</a:t>
            </a:r>
          </a:p>
        </p:txBody>
      </p:sp>
      <p:sp>
        <p:nvSpPr>
          <p:cNvPr id="19" name="Rectangle 12">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857251"/>
            <a:ext cx="9144002" cy="361685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20"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3422" y="1337318"/>
            <a:ext cx="6137157" cy="2910833"/>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panose="020F0502020204030204"/>
            </a:endParaRPr>
          </a:p>
        </p:txBody>
      </p:sp>
      <p:pic>
        <p:nvPicPr>
          <p:cNvPr id="8" name="Tijdelijke aanduiding voor inhoud 7" descr="Afbeelding met tafel&#10;&#10;Automatisch gegenereerde beschrijving">
            <a:extLst>
              <a:ext uri="{FF2B5EF4-FFF2-40B4-BE49-F238E27FC236}">
                <a16:creationId xmlns:a16="http://schemas.microsoft.com/office/drawing/2014/main" id="{B21C37A9-A35D-AD40-8DCA-215722357FEC}"/>
              </a:ext>
            </a:extLst>
          </p:cNvPr>
          <p:cNvPicPr>
            <a:picLocks noGrp="1" noChangeAspect="1"/>
          </p:cNvPicPr>
          <p:nvPr>
            <p:ph idx="1"/>
          </p:nvPr>
        </p:nvPicPr>
        <p:blipFill rotWithShape="1">
          <a:blip r:embed="rId2"/>
          <a:srcRect t="6470" r="1" b="6471"/>
          <a:stretch/>
        </p:blipFill>
        <p:spPr>
          <a:xfrm>
            <a:off x="1627522" y="1460754"/>
            <a:ext cx="5888957" cy="2666007"/>
          </a:xfrm>
          <a:prstGeom prst="rect">
            <a:avLst/>
          </a:prstGeom>
          <a:effectLst/>
        </p:spPr>
      </p:pic>
    </p:spTree>
    <p:extLst>
      <p:ext uri="{BB962C8B-B14F-4D97-AF65-F5344CB8AC3E}">
        <p14:creationId xmlns:p14="http://schemas.microsoft.com/office/powerpoint/2010/main" val="81682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482600" y="321734"/>
            <a:ext cx="8178799" cy="1135737"/>
          </a:xfrm>
        </p:spPr>
        <p:txBody>
          <a:bodyPr>
            <a:normAutofit/>
          </a:bodyPr>
          <a:lstStyle/>
          <a:p>
            <a:r>
              <a:rPr lang="nl-NL" sz="3100"/>
              <a:t>Dagelijkse energiebehoefte</a:t>
            </a:r>
          </a:p>
        </p:txBody>
      </p:sp>
      <p:sp>
        <p:nvSpPr>
          <p:cNvPr id="3" name="Tijdelijke aanduiding voor inhoud 2"/>
          <p:cNvSpPr>
            <a:spLocks noGrp="1"/>
          </p:cNvSpPr>
          <p:nvPr>
            <p:ph idx="1"/>
          </p:nvPr>
        </p:nvSpPr>
        <p:spPr>
          <a:xfrm>
            <a:off x="482601" y="1782981"/>
            <a:ext cx="3006288" cy="4393982"/>
          </a:xfrm>
        </p:spPr>
        <p:txBody>
          <a:bodyPr>
            <a:normAutofit/>
          </a:bodyPr>
          <a:lstStyle/>
          <a:p>
            <a:pPr marL="0" indent="0" fontAlgn="base">
              <a:buNone/>
            </a:pPr>
            <a:r>
              <a:rPr lang="nl-NL" sz="1300" i="1" dirty="0"/>
              <a:t>Energiebehoefte bepalen</a:t>
            </a:r>
          </a:p>
          <a:p>
            <a:pPr marL="0" indent="0" fontAlgn="base">
              <a:buNone/>
            </a:pPr>
            <a:endParaRPr lang="nl-NL" sz="1300" i="1" dirty="0"/>
          </a:p>
          <a:p>
            <a:pPr marL="0" indent="0" fontAlgn="base">
              <a:buNone/>
            </a:pPr>
            <a:r>
              <a:rPr lang="nl-NL" sz="1300" i="1" dirty="0"/>
              <a:t>De energiebehoefte (de hoeveelheid kilocalorieën je nodig hebt op een dag) is opgebouwd uit de volgende onderdelen (2):</a:t>
            </a:r>
          </a:p>
          <a:p>
            <a:pPr marL="0" indent="0" fontAlgn="base">
              <a:buNone/>
            </a:pPr>
            <a:r>
              <a:rPr lang="nl-NL" sz="1300" i="1" dirty="0"/>
              <a:t>Ruststofwisseling/basaalmetabolisme: de hoeveelheid kilocalorieën die het lichaam gebruikt in rust (dus zonder beweging);</a:t>
            </a:r>
          </a:p>
          <a:p>
            <a:pPr marL="0" indent="0" fontAlgn="base">
              <a:buNone/>
            </a:pPr>
            <a:r>
              <a:rPr lang="nl-NL" sz="1300" i="1" dirty="0"/>
              <a:t>Het effect van bewegen: energie die je gebruikt om te kunnen bewegen;</a:t>
            </a:r>
          </a:p>
          <a:p>
            <a:pPr marL="0" indent="0" fontAlgn="base">
              <a:buNone/>
            </a:pPr>
            <a:r>
              <a:rPr lang="nl-NL" sz="1300" i="1" dirty="0"/>
              <a:t>het thermisch effect van voeding: de energie die nodig voor het verteren en omzetten van voeding en voedingsstoffen;</a:t>
            </a:r>
          </a:p>
          <a:p>
            <a:pPr marL="0" indent="0" fontAlgn="base">
              <a:buNone/>
            </a:pPr>
            <a:endParaRPr lang="nl-NL" sz="1300" i="1" dirty="0"/>
          </a:p>
          <a:p>
            <a:pPr marL="0" indent="0" fontAlgn="base">
              <a:buNone/>
            </a:pPr>
            <a:endParaRPr lang="nl-NL" sz="1300" dirty="0"/>
          </a:p>
          <a:p>
            <a:endParaRPr lang="nl-NL" sz="1300" dirty="0"/>
          </a:p>
        </p:txBody>
      </p:sp>
      <p:grpSp>
        <p:nvGrpSpPr>
          <p:cNvPr id="36" name="Group 3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37" name="Rectangle 3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41" name="Isosceles Triangle 4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Afbeelding 4"/>
          <p:cNvPicPr>
            <a:picLocks noChangeAspect="1"/>
          </p:cNvPicPr>
          <p:nvPr/>
        </p:nvPicPr>
        <p:blipFill>
          <a:blip r:embed="rId3"/>
          <a:stretch>
            <a:fillRect/>
          </a:stretch>
        </p:blipFill>
        <p:spPr>
          <a:xfrm>
            <a:off x="3971490" y="2821289"/>
            <a:ext cx="2285274" cy="2285274"/>
          </a:xfrm>
          <a:prstGeom prst="rect">
            <a:avLst/>
          </a:prstGeom>
        </p:spPr>
      </p:pic>
      <p:pic>
        <p:nvPicPr>
          <p:cNvPr id="4" name="Afbeelding 3">
            <a:extLst>
              <a:ext uri="{FF2B5EF4-FFF2-40B4-BE49-F238E27FC236}">
                <a16:creationId xmlns:a16="http://schemas.microsoft.com/office/drawing/2014/main" id="{685E772D-9856-C346-AA05-49AC582C3719}"/>
              </a:ext>
            </a:extLst>
          </p:cNvPr>
          <p:cNvPicPr>
            <a:picLocks noChangeAspect="1"/>
          </p:cNvPicPr>
          <p:nvPr/>
        </p:nvPicPr>
        <p:blipFill>
          <a:blip r:embed="rId4"/>
          <a:stretch>
            <a:fillRect/>
          </a:stretch>
        </p:blipFill>
        <p:spPr>
          <a:xfrm>
            <a:off x="6376124" y="2088862"/>
            <a:ext cx="2285275" cy="3746352"/>
          </a:xfrm>
          <a:prstGeom prst="rect">
            <a:avLst/>
          </a:prstGeom>
        </p:spPr>
      </p:pic>
    </p:spTree>
    <p:extLst>
      <p:ext uri="{BB962C8B-B14F-4D97-AF65-F5344CB8AC3E}">
        <p14:creationId xmlns:p14="http://schemas.microsoft.com/office/powerpoint/2010/main" val="90533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F095B-D51B-EE41-A507-A9FA13B48749}"/>
              </a:ext>
            </a:extLst>
          </p:cNvPr>
          <p:cNvSpPr>
            <a:spLocks noGrp="1"/>
          </p:cNvSpPr>
          <p:nvPr>
            <p:ph type="title"/>
          </p:nvPr>
        </p:nvSpPr>
        <p:spPr/>
        <p:txBody>
          <a:bodyPr/>
          <a:lstStyle/>
          <a:p>
            <a:r>
              <a:rPr lang="nl-NL" dirty="0"/>
              <a:t>Hoe bereken je hoeveel iemand nodig heeft?</a:t>
            </a:r>
          </a:p>
        </p:txBody>
      </p:sp>
      <p:sp>
        <p:nvSpPr>
          <p:cNvPr id="3" name="Tijdelijke aanduiding voor inhoud 2">
            <a:extLst>
              <a:ext uri="{FF2B5EF4-FFF2-40B4-BE49-F238E27FC236}">
                <a16:creationId xmlns:a16="http://schemas.microsoft.com/office/drawing/2014/main" id="{141D6CF7-5E85-E643-99EE-66639DF7CA00}"/>
              </a:ext>
            </a:extLst>
          </p:cNvPr>
          <p:cNvSpPr>
            <a:spLocks noGrp="1"/>
          </p:cNvSpPr>
          <p:nvPr>
            <p:ph idx="1"/>
          </p:nvPr>
        </p:nvSpPr>
        <p:spPr/>
        <p:txBody>
          <a:bodyPr>
            <a:normAutofit/>
          </a:bodyPr>
          <a:lstStyle/>
          <a:p>
            <a:pPr marL="0" indent="0">
              <a:buNone/>
            </a:pPr>
            <a:r>
              <a:rPr lang="nl-NL" dirty="0"/>
              <a:t>Harris en Benedict (herzien door Roza en </a:t>
            </a:r>
            <a:r>
              <a:rPr lang="nl-NL" dirty="0" err="1"/>
              <a:t>Shizgal</a:t>
            </a:r>
            <a:r>
              <a:rPr lang="nl-NL" dirty="0"/>
              <a:t>):</a:t>
            </a:r>
          </a:p>
          <a:p>
            <a:r>
              <a:rPr lang="nl-NL" b="1" dirty="0"/>
              <a:t>Mannen:</a:t>
            </a:r>
            <a:br>
              <a:rPr lang="nl-NL" dirty="0"/>
            </a:br>
            <a:r>
              <a:rPr lang="nl-NL" dirty="0"/>
              <a:t>88,362 + (13,397 x </a:t>
            </a:r>
            <a:r>
              <a:rPr lang="nl-NL" i="1" dirty="0"/>
              <a:t>gewicht in kilogrammen</a:t>
            </a:r>
            <a:r>
              <a:rPr lang="nl-NL" dirty="0"/>
              <a:t>) + (4,799 x </a:t>
            </a:r>
            <a:r>
              <a:rPr lang="nl-NL" i="1" dirty="0"/>
              <a:t>lichaamslengte in centimeters)</a:t>
            </a:r>
            <a:r>
              <a:rPr lang="nl-NL" dirty="0"/>
              <a:t> – (5,677 </a:t>
            </a:r>
            <a:r>
              <a:rPr lang="nl-NL" i="1" dirty="0"/>
              <a:t>x leeftijd in jaren</a:t>
            </a:r>
            <a:r>
              <a:rPr lang="nl-NL" dirty="0"/>
              <a:t>) = energieverbruik in rust ook wel BMR Basal </a:t>
            </a:r>
            <a:r>
              <a:rPr lang="nl-NL" dirty="0" err="1"/>
              <a:t>Metabolic</a:t>
            </a:r>
            <a:r>
              <a:rPr lang="nl-NL" dirty="0"/>
              <a:t> </a:t>
            </a:r>
            <a:r>
              <a:rPr lang="nl-NL" dirty="0" err="1"/>
              <a:t>Rate</a:t>
            </a:r>
            <a:endParaRPr lang="nl-NL" dirty="0"/>
          </a:p>
          <a:p>
            <a:r>
              <a:rPr lang="nl-NL" b="1" dirty="0"/>
              <a:t>Vrouwen:</a:t>
            </a:r>
            <a:br>
              <a:rPr lang="nl-NL" dirty="0"/>
            </a:br>
            <a:r>
              <a:rPr lang="nl-NL" dirty="0"/>
              <a:t>447,593 + (9,247 x </a:t>
            </a:r>
            <a:r>
              <a:rPr lang="nl-NL" i="1" dirty="0"/>
              <a:t>gewicht in kilogrammen</a:t>
            </a:r>
            <a:r>
              <a:rPr lang="nl-NL" dirty="0"/>
              <a:t>) + (3,098 x </a:t>
            </a:r>
            <a:r>
              <a:rPr lang="nl-NL" i="1" dirty="0"/>
              <a:t>lengte in centimeters) </a:t>
            </a:r>
            <a:r>
              <a:rPr lang="nl-NL" dirty="0"/>
              <a:t>– (4,330 </a:t>
            </a:r>
            <a:r>
              <a:rPr lang="nl-NL" i="1" dirty="0"/>
              <a:t>x leeftijd in jaren</a:t>
            </a:r>
            <a:r>
              <a:rPr lang="nl-NL" dirty="0"/>
              <a:t>) = energieverbruik in rust ook wel BMR Basal </a:t>
            </a:r>
            <a:r>
              <a:rPr lang="nl-NL" dirty="0" err="1"/>
              <a:t>Metabolic</a:t>
            </a:r>
            <a:r>
              <a:rPr lang="nl-NL" dirty="0"/>
              <a:t> </a:t>
            </a:r>
            <a:r>
              <a:rPr lang="nl-NL" dirty="0" err="1"/>
              <a:t>Rate</a:t>
            </a:r>
            <a:endParaRPr lang="nl-NL" dirty="0"/>
          </a:p>
          <a:p>
            <a:pPr marL="0" indent="0">
              <a:buNone/>
            </a:pPr>
            <a:r>
              <a:rPr lang="nl-NL" dirty="0"/>
              <a:t>Waarom geslacht, gewicht, lengte en leeftijd?</a:t>
            </a:r>
          </a:p>
          <a:p>
            <a:pPr marL="0" indent="0">
              <a:buNone/>
            </a:pPr>
            <a:r>
              <a:rPr lang="nl-NL" dirty="0"/>
              <a:t>Bereken voor </a:t>
            </a:r>
            <a:r>
              <a:rPr lang="nl-NL"/>
              <a:t>een vrouw 170 cm </a:t>
            </a:r>
            <a:r>
              <a:rPr lang="nl-NL" dirty="0"/>
              <a:t>van 46 jaar met een gewicht van 62 kg</a:t>
            </a:r>
          </a:p>
        </p:txBody>
      </p:sp>
    </p:spTree>
    <p:extLst>
      <p:ext uri="{BB962C8B-B14F-4D97-AF65-F5344CB8AC3E}">
        <p14:creationId xmlns:p14="http://schemas.microsoft.com/office/powerpoint/2010/main" val="138794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2DF22-FB01-B545-BEA1-F449EE80A450}"/>
              </a:ext>
            </a:extLst>
          </p:cNvPr>
          <p:cNvSpPr>
            <a:spLocks noGrp="1"/>
          </p:cNvSpPr>
          <p:nvPr>
            <p:ph type="title"/>
          </p:nvPr>
        </p:nvSpPr>
        <p:spPr/>
        <p:txBody>
          <a:bodyPr/>
          <a:lstStyle/>
          <a:p>
            <a:r>
              <a:rPr lang="nl-NL" dirty="0"/>
              <a:t>PAL (</a:t>
            </a:r>
            <a:r>
              <a:rPr lang="nl-NL" dirty="0" err="1"/>
              <a:t>physical</a:t>
            </a:r>
            <a:r>
              <a:rPr lang="nl-NL" dirty="0"/>
              <a:t> </a:t>
            </a:r>
            <a:r>
              <a:rPr lang="nl-NL" dirty="0" err="1"/>
              <a:t>activity</a:t>
            </a:r>
            <a:r>
              <a:rPr lang="nl-NL" dirty="0"/>
              <a:t> level) waarden: </a:t>
            </a:r>
          </a:p>
        </p:txBody>
      </p:sp>
      <p:graphicFrame>
        <p:nvGraphicFramePr>
          <p:cNvPr id="4" name="Tijdelijke aanduiding voor inhoud 3">
            <a:extLst>
              <a:ext uri="{FF2B5EF4-FFF2-40B4-BE49-F238E27FC236}">
                <a16:creationId xmlns:a16="http://schemas.microsoft.com/office/drawing/2014/main" id="{DBED585D-8EF2-1742-BCA9-B5BC2F8440A0}"/>
              </a:ext>
            </a:extLst>
          </p:cNvPr>
          <p:cNvGraphicFramePr>
            <a:graphicFrameLocks noGrp="1"/>
          </p:cNvGraphicFramePr>
          <p:nvPr>
            <p:ph idx="1"/>
          </p:nvPr>
        </p:nvGraphicFramePr>
        <p:xfrm>
          <a:off x="2532311" y="2189940"/>
          <a:ext cx="4079380" cy="3336564"/>
        </p:xfrm>
        <a:graphic>
          <a:graphicData uri="http://schemas.openxmlformats.org/drawingml/2006/table">
            <a:tbl>
              <a:tblPr/>
              <a:tblGrid>
                <a:gridCol w="2039690">
                  <a:extLst>
                    <a:ext uri="{9D8B030D-6E8A-4147-A177-3AD203B41FA5}">
                      <a16:colId xmlns:a16="http://schemas.microsoft.com/office/drawing/2014/main" val="4242989503"/>
                    </a:ext>
                  </a:extLst>
                </a:gridCol>
                <a:gridCol w="2039690">
                  <a:extLst>
                    <a:ext uri="{9D8B030D-6E8A-4147-A177-3AD203B41FA5}">
                      <a16:colId xmlns:a16="http://schemas.microsoft.com/office/drawing/2014/main" val="1443329881"/>
                    </a:ext>
                  </a:extLst>
                </a:gridCol>
              </a:tblGrid>
              <a:tr h="281774">
                <a:tc>
                  <a:txBody>
                    <a:bodyPr/>
                    <a:lstStyle/>
                    <a:p>
                      <a:pPr algn="l" fontAlgn="ctr"/>
                      <a:r>
                        <a:rPr lang="nl-NL" sz="1200" b="1">
                          <a:effectLst/>
                        </a:rPr>
                        <a:t>Levensstijl</a:t>
                      </a:r>
                    </a:p>
                  </a:txBody>
                  <a:tcPr marL="49447" marR="49447" marT="49447" marB="49447"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nl-NL" sz="1200" b="1">
                          <a:effectLst/>
                        </a:rPr>
                        <a:t>PAL-waarde</a:t>
                      </a:r>
                    </a:p>
                  </a:txBody>
                  <a:tcPr marL="49447" marR="49447" marT="49447" marB="49447"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extLst>
                  <a:ext uri="{0D108BD9-81ED-4DB2-BD59-A6C34878D82A}">
                    <a16:rowId xmlns:a16="http://schemas.microsoft.com/office/drawing/2014/main" val="3533415868"/>
                  </a:ext>
                </a:extLst>
              </a:tr>
              <a:tr h="464654">
                <a:tc>
                  <a:txBody>
                    <a:bodyPr/>
                    <a:lstStyle/>
                    <a:p>
                      <a:pPr algn="l" fontAlgn="t"/>
                      <a:r>
                        <a:rPr lang="nl-NL" sz="1200" b="1">
                          <a:effectLst/>
                        </a:rPr>
                        <a:t>Inactief: </a:t>
                      </a:r>
                      <a:br>
                        <a:rPr lang="nl-NL" sz="1200">
                          <a:effectLst/>
                        </a:rPr>
                      </a:br>
                      <a:r>
                        <a:rPr lang="nl-NL" sz="1200">
                          <a:effectLst/>
                        </a:rPr>
                        <a:t>Zittend werk (niet sporten)</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nl-NL" sz="1200">
                          <a:effectLst/>
                        </a:rPr>
                        <a:t>1.2</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29497959"/>
                  </a:ext>
                </a:extLst>
              </a:tr>
              <a:tr h="647534">
                <a:tc>
                  <a:txBody>
                    <a:bodyPr/>
                    <a:lstStyle/>
                    <a:p>
                      <a:pPr algn="l" fontAlgn="t"/>
                      <a:r>
                        <a:rPr lang="nl-NL" sz="1200" b="1">
                          <a:effectLst/>
                        </a:rPr>
                        <a:t>Licht actief: </a:t>
                      </a:r>
                      <a:br>
                        <a:rPr lang="nl-NL" sz="1200">
                          <a:effectLst/>
                        </a:rPr>
                      </a:br>
                      <a:r>
                        <a:rPr lang="nl-NL" sz="1200">
                          <a:effectLst/>
                        </a:rPr>
                        <a:t>Zittend werk (1-3 keer per week sporten)</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nl-NL" sz="1200">
                          <a:effectLst/>
                        </a:rPr>
                        <a:t>1.4 - 1.5</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663039571"/>
                  </a:ext>
                </a:extLst>
              </a:tr>
              <a:tr h="647534">
                <a:tc>
                  <a:txBody>
                    <a:bodyPr/>
                    <a:lstStyle/>
                    <a:p>
                      <a:pPr algn="l" fontAlgn="t"/>
                      <a:r>
                        <a:rPr lang="nl-NL" sz="1200" b="1">
                          <a:effectLst/>
                        </a:rPr>
                        <a:t>Gemiddeld actief:</a:t>
                      </a:r>
                      <a:br>
                        <a:rPr lang="nl-NL" sz="1200">
                          <a:effectLst/>
                        </a:rPr>
                      </a:br>
                      <a:r>
                        <a:rPr lang="nl-NL" sz="1200">
                          <a:effectLst/>
                        </a:rPr>
                        <a:t>Zittend werk (3-5 keer per week sporten)</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3F3F3"/>
                    </a:solidFill>
                  </a:tcPr>
                </a:tc>
                <a:tc>
                  <a:txBody>
                    <a:bodyPr/>
                    <a:lstStyle/>
                    <a:p>
                      <a:pPr algn="l" fontAlgn="t"/>
                      <a:r>
                        <a:rPr lang="nl-NL" sz="1200">
                          <a:effectLst/>
                        </a:rPr>
                        <a:t>1.6 - 1.7</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3F3F3"/>
                    </a:solidFill>
                  </a:tcPr>
                </a:tc>
                <a:extLst>
                  <a:ext uri="{0D108BD9-81ED-4DB2-BD59-A6C34878D82A}">
                    <a16:rowId xmlns:a16="http://schemas.microsoft.com/office/drawing/2014/main" val="2253412603"/>
                  </a:ext>
                </a:extLst>
              </a:tr>
              <a:tr h="647534">
                <a:tc>
                  <a:txBody>
                    <a:bodyPr/>
                    <a:lstStyle/>
                    <a:p>
                      <a:pPr algn="l" fontAlgn="t"/>
                      <a:r>
                        <a:rPr lang="nl-NL" sz="1200" b="1">
                          <a:effectLst/>
                        </a:rPr>
                        <a:t>Actief:</a:t>
                      </a:r>
                      <a:br>
                        <a:rPr lang="nl-NL" sz="1200">
                          <a:effectLst/>
                        </a:rPr>
                      </a:br>
                      <a:r>
                        <a:rPr lang="nl-NL" sz="1200">
                          <a:effectLst/>
                        </a:rPr>
                        <a:t>Staand werk (4-7 keer per week sporten)</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nl-NL" sz="1200">
                          <a:effectLst/>
                        </a:rPr>
                        <a:t>1.8 - 1.9</a:t>
                      </a:r>
                    </a:p>
                  </a:txBody>
                  <a:tcPr marL="49447" marR="49447" marT="49447" marB="49447">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582473769"/>
                  </a:ext>
                </a:extLst>
              </a:tr>
              <a:tr h="647534">
                <a:tc>
                  <a:txBody>
                    <a:bodyPr/>
                    <a:lstStyle/>
                    <a:p>
                      <a:pPr algn="l" fontAlgn="t"/>
                      <a:r>
                        <a:rPr lang="nl-NL" sz="1200" b="1">
                          <a:effectLst/>
                        </a:rPr>
                        <a:t>Zeer actief: </a:t>
                      </a:r>
                      <a:br>
                        <a:rPr lang="nl-NL" sz="1200">
                          <a:effectLst/>
                        </a:rPr>
                      </a:br>
                      <a:r>
                        <a:rPr lang="nl-NL" sz="1200">
                          <a:effectLst/>
                        </a:rPr>
                        <a:t>Zwaar werk (meerdere keren per dag sporten)</a:t>
                      </a:r>
                    </a:p>
                  </a:txBody>
                  <a:tcPr marL="49447" marR="49447" marT="49447" marB="49447">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nl-NL" sz="1200" dirty="0">
                          <a:effectLst/>
                        </a:rPr>
                        <a:t>2.0 - 2.4</a:t>
                      </a:r>
                    </a:p>
                  </a:txBody>
                  <a:tcPr marL="49447" marR="49447" marT="49447" marB="49447">
                    <a:lnL>
                      <a:noFill/>
                    </a:lnL>
                    <a:lnR>
                      <a:noFill/>
                    </a:lnR>
                    <a:lnT w="9525"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84145320"/>
                  </a:ext>
                </a:extLst>
              </a:tr>
            </a:tbl>
          </a:graphicData>
        </a:graphic>
      </p:graphicFrame>
    </p:spTree>
    <p:extLst>
      <p:ext uri="{BB962C8B-B14F-4D97-AF65-F5344CB8AC3E}">
        <p14:creationId xmlns:p14="http://schemas.microsoft.com/office/powerpoint/2010/main" val="46693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C02B59E7-A421-7242-A7F7-436D48F0B027}"/>
              </a:ext>
            </a:extLst>
          </p:cNvPr>
          <p:cNvSpPr>
            <a:spLocks noGrp="1"/>
          </p:cNvSpPr>
          <p:nvPr>
            <p:ph type="title"/>
          </p:nvPr>
        </p:nvSpPr>
        <p:spPr>
          <a:xfrm>
            <a:off x="835357" y="3204781"/>
            <a:ext cx="3027251" cy="1790700"/>
          </a:xfrm>
        </p:spPr>
        <p:txBody>
          <a:bodyPr vert="horz" lIns="68580" tIns="34290" rIns="68580" bIns="34290" rtlCol="0" anchor="t">
            <a:normAutofit/>
          </a:bodyPr>
          <a:lstStyle/>
          <a:p>
            <a:r>
              <a:rPr lang="en-US" sz="4050" dirty="0"/>
              <a:t>Calculator</a:t>
            </a:r>
            <a:br>
              <a:rPr lang="en-US" sz="4050" dirty="0"/>
            </a:br>
            <a:r>
              <a:rPr lang="en-US" sz="1650" dirty="0">
                <a:hlinkClick r:id="rId3"/>
              </a:rPr>
              <a:t>https://nutritionalassessment.mumc.nl/energiegebruik-berekenen</a:t>
            </a:r>
            <a:br>
              <a:rPr lang="en-US" sz="1650" dirty="0"/>
            </a:br>
            <a:endParaRPr lang="en-US" sz="1650" dirty="0"/>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22988"/>
            <a:ext cx="548641" cy="505095"/>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85725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1151164"/>
            <a:ext cx="4507025" cy="451280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pic>
        <p:nvPicPr>
          <p:cNvPr id="5" name="Tijdelijke aanduiding voor inhoud 4" descr="Afbeelding met object, computer, zitten, toetsenbord&#10;&#10;Automatisch gegenereerde beschrijving">
            <a:extLst>
              <a:ext uri="{FF2B5EF4-FFF2-40B4-BE49-F238E27FC236}">
                <a16:creationId xmlns:a16="http://schemas.microsoft.com/office/drawing/2014/main" id="{8B64C885-C3F8-3B4C-BB3C-110807064E34}"/>
              </a:ext>
            </a:extLst>
          </p:cNvPr>
          <p:cNvPicPr>
            <a:picLocks noGrp="1" noChangeAspect="1"/>
          </p:cNvPicPr>
          <p:nvPr>
            <p:ph idx="1"/>
          </p:nvPr>
        </p:nvPicPr>
        <p:blipFill rotWithShape="1">
          <a:blip r:embed="rId4"/>
          <a:srcRect t="9395" r="1" b="5979"/>
          <a:stretch/>
        </p:blipFill>
        <p:spPr>
          <a:xfrm>
            <a:off x="4441869" y="1357297"/>
            <a:ext cx="4152001" cy="4099343"/>
          </a:xfrm>
          <a:prstGeom prst="rect">
            <a:avLst/>
          </a:prstGeom>
        </p:spPr>
      </p:pic>
    </p:spTree>
    <p:extLst>
      <p:ext uri="{BB962C8B-B14F-4D97-AF65-F5344CB8AC3E}">
        <p14:creationId xmlns:p14="http://schemas.microsoft.com/office/powerpoint/2010/main" val="352097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2CD0C9BA-11E5-A24A-85F7-F9F98024C2C1}"/>
              </a:ext>
            </a:extLst>
          </p:cNvPr>
          <p:cNvSpPr>
            <a:spLocks noGrp="1"/>
          </p:cNvSpPr>
          <p:nvPr>
            <p:ph type="title" idx="4294967295"/>
          </p:nvPr>
        </p:nvSpPr>
        <p:spPr>
          <a:xfrm>
            <a:off x="505677" y="914400"/>
            <a:ext cx="2743200" cy="2887579"/>
          </a:xfrm>
        </p:spPr>
        <p:txBody>
          <a:bodyPr vert="horz" lIns="91440" tIns="45720" rIns="91440" bIns="45720" rtlCol="0" anchor="b">
            <a:normAutofit/>
          </a:bodyPr>
          <a:lstStyle/>
          <a:p>
            <a:pPr algn="ctr" defTabSz="914400"/>
            <a:br>
              <a:rPr lang="en-US" sz="3900" kern="1200">
                <a:solidFill>
                  <a:srgbClr val="FFFFFF"/>
                </a:solidFill>
                <a:latin typeface="+mj-lt"/>
                <a:ea typeface="+mj-ea"/>
                <a:cs typeface="+mj-cs"/>
              </a:rPr>
            </a:br>
            <a:br>
              <a:rPr lang="en-US" sz="3900" kern="1200">
                <a:solidFill>
                  <a:srgbClr val="FFFFFF"/>
                </a:solidFill>
                <a:latin typeface="+mj-lt"/>
                <a:ea typeface="+mj-ea"/>
                <a:cs typeface="+mj-cs"/>
              </a:rPr>
            </a:br>
            <a:br>
              <a:rPr lang="en-US" sz="3900" kern="1200">
                <a:solidFill>
                  <a:srgbClr val="FFFFFF"/>
                </a:solidFill>
                <a:latin typeface="+mj-lt"/>
                <a:ea typeface="+mj-ea"/>
                <a:cs typeface="+mj-cs"/>
              </a:rPr>
            </a:br>
            <a:r>
              <a:rPr lang="en-US" sz="3900" kern="1200">
                <a:solidFill>
                  <a:srgbClr val="FFFFFF"/>
                </a:solidFill>
                <a:latin typeface="+mj-lt"/>
                <a:ea typeface="+mj-ea"/>
                <a:cs typeface="+mj-cs"/>
              </a:rPr>
              <a:t>Vullen of voeden?</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Tijdelijke aanduiding voor inhoud 1">
            <a:extLst>
              <a:ext uri="{FF2B5EF4-FFF2-40B4-BE49-F238E27FC236}">
                <a16:creationId xmlns:a16="http://schemas.microsoft.com/office/drawing/2014/main" id="{16DDC7A1-4112-8842-B8F2-C063D0508C3A}"/>
              </a:ext>
            </a:extLst>
          </p:cNvPr>
          <p:cNvPicPr>
            <a:picLocks noGrp="1" noChangeAspect="1"/>
          </p:cNvPicPr>
          <p:nvPr>
            <p:ph idx="4294967295"/>
          </p:nvPr>
        </p:nvPicPr>
        <p:blipFill rotWithShape="1">
          <a:blip r:embed="rId2"/>
          <a:srcRect l="9091" t="3115" b="18188"/>
          <a:stretch/>
        </p:blipFill>
        <p:spPr>
          <a:xfrm>
            <a:off x="3865366" y="1305524"/>
            <a:ext cx="4915159" cy="4254893"/>
          </a:xfrm>
          <a:prstGeom prst="rect">
            <a:avLst/>
          </a:prstGeom>
        </p:spPr>
      </p:pic>
    </p:spTree>
    <p:extLst>
      <p:ext uri="{BB962C8B-B14F-4D97-AF65-F5344CB8AC3E}">
        <p14:creationId xmlns:p14="http://schemas.microsoft.com/office/powerpoint/2010/main" val="3147136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57212" y="742951"/>
            <a:ext cx="2607469" cy="4962524"/>
          </a:xfrm>
        </p:spPr>
        <p:txBody>
          <a:bodyPr vert="horz" lIns="91440" tIns="45720" rIns="91440" bIns="45720" rtlCol="0" anchor="ctr">
            <a:normAutofit/>
          </a:bodyPr>
          <a:lstStyle/>
          <a:p>
            <a:pPr algn="ctr" defTabSz="914400"/>
            <a:r>
              <a:rPr lang="en-US" sz="4200" kern="1200" dirty="0" err="1">
                <a:solidFill>
                  <a:srgbClr val="FFFFFF"/>
                </a:solidFill>
                <a:latin typeface="+mj-lt"/>
                <a:ea typeface="+mj-ea"/>
                <a:cs typeface="+mj-cs"/>
              </a:rPr>
              <a:t>Voeding</a:t>
            </a:r>
            <a:endParaRPr lang="en-US" sz="4200" kern="1200" dirty="0">
              <a:solidFill>
                <a:srgbClr val="FFFFFF"/>
              </a:solidFill>
              <a:latin typeface="+mj-lt"/>
              <a:ea typeface="+mj-ea"/>
              <a:cs typeface="+mj-cs"/>
            </a:endParaRPr>
          </a:p>
        </p:txBody>
      </p:sp>
      <p:pic>
        <p:nvPicPr>
          <p:cNvPr id="7" name="Tijdelijke aanduiding voor inhoud 4">
            <a:extLst>
              <a:ext uri="{FF2B5EF4-FFF2-40B4-BE49-F238E27FC236}">
                <a16:creationId xmlns:a16="http://schemas.microsoft.com/office/drawing/2014/main" id="{06F91017-A8F6-2F42-B730-AF1F3CCB8862}"/>
              </a:ext>
            </a:extLst>
          </p:cNvPr>
          <p:cNvPicPr>
            <a:picLocks noChangeAspect="1"/>
          </p:cNvPicPr>
          <p:nvPr/>
        </p:nvPicPr>
        <p:blipFill>
          <a:blip r:embed="rId2"/>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246704895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C4AFCC-2740-4056-B3A9-63CF5767C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581812-C9E4-4BDC-8507-F36D0811C601}">
  <ds:schemaRefs>
    <ds:schemaRef ds:uri="http://schemas.microsoft.com/sharepoint/v3/contenttype/forms"/>
  </ds:schemaRefs>
</ds:datastoreItem>
</file>

<file path=customXml/itemProps3.xml><?xml version="1.0" encoding="utf-8"?>
<ds:datastoreItem xmlns:ds="http://schemas.openxmlformats.org/officeDocument/2006/customXml" ds:itemID="{C766A2D6-21C1-4A69-9CEB-EB2AB6BC3CFD}">
  <ds:schemaRefs>
    <ds:schemaRef ds:uri="http://purl.org/dc/elements/1.1/"/>
    <ds:schemaRef ds:uri="http://purl.org/dc/terms/"/>
    <ds:schemaRef ds:uri="http://purl.org/dc/dcmitype/"/>
    <ds:schemaRef ds:uri="http://schemas.microsoft.com/office/2006/metadata/properties"/>
    <ds:schemaRef ds:uri="04a8cfdc-dc7c-4728-8468-1752323b6dc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35</TotalTime>
  <Words>931</Words>
  <Application>Microsoft Macintosh PowerPoint</Application>
  <PresentationFormat>Diavoorstelling (4:3)</PresentationFormat>
  <Paragraphs>93</Paragraphs>
  <Slides>21</Slides>
  <Notes>5</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21</vt:i4>
      </vt:variant>
    </vt:vector>
  </HeadingPairs>
  <TitlesOfParts>
    <vt:vector size="26" baseType="lpstr">
      <vt:lpstr>Arial</vt:lpstr>
      <vt:lpstr>Calibri</vt:lpstr>
      <vt:lpstr>Calibri Light</vt:lpstr>
      <vt:lpstr>Kantoorthema</vt:lpstr>
      <vt:lpstr>1_Kantoorthema</vt:lpstr>
      <vt:lpstr>Lifestyle leerjaar 1, periode 2 week 8</vt:lpstr>
      <vt:lpstr>Leerdoelen vandaag</vt:lpstr>
      <vt:lpstr>Even terug naar de basis</vt:lpstr>
      <vt:lpstr>Dagelijkse energiebehoefte</vt:lpstr>
      <vt:lpstr>Hoe bereken je hoeveel iemand nodig heeft?</vt:lpstr>
      <vt:lpstr>PAL (physical activity level) waarden: </vt:lpstr>
      <vt:lpstr>Calculator https://nutritionalassessment.mumc.nl/energiegebruik-berekenen </vt:lpstr>
      <vt:lpstr>   Vullen of voeden?</vt:lpstr>
      <vt:lpstr>Voeding</vt:lpstr>
      <vt:lpstr>Voedingsstoffen, functie en keuzes</vt:lpstr>
      <vt:lpstr>Koolhydraten 40%-70%</vt:lpstr>
      <vt:lpstr>Koolhydraten/voedingsvezels</vt:lpstr>
      <vt:lpstr>PowerPoint-presentatie</vt:lpstr>
      <vt:lpstr>Bloedglucosespiegel</vt:lpstr>
      <vt:lpstr>Eiwitten minimaal 0,8 gram per kg lichaamsgewicht </vt:lpstr>
      <vt:lpstr>Vetten 20%-40% (20-35% gewichtsafname) waarvan verzadigd vet max. 10%</vt:lpstr>
      <vt:lpstr>LDL &amp; HDL</vt:lpstr>
      <vt:lpstr>Alcohol</vt:lpstr>
      <vt:lpstr>Nederlandse beweegrichtlijnen</vt:lpstr>
      <vt:lpstr>Metabolic Equivalent of Task(MET)-waarde</vt:lpstr>
      <vt:lpstr>Casus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leerjaar 1, periode 2 week 8</dc:title>
  <dc:creator>Mariska de Rouw</dc:creator>
  <cp:lastModifiedBy>Mariska de Rouw</cp:lastModifiedBy>
  <cp:revision>3</cp:revision>
  <dcterms:created xsi:type="dcterms:W3CDTF">2021-01-13T07:48:03Z</dcterms:created>
  <dcterms:modified xsi:type="dcterms:W3CDTF">2021-01-13T08:23:24Z</dcterms:modified>
</cp:coreProperties>
</file>